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3"/>
  </p:notesMasterIdLst>
  <p:sldIdLst>
    <p:sldId id="308" r:id="rId2"/>
    <p:sldId id="343" r:id="rId3"/>
    <p:sldId id="336" r:id="rId4"/>
    <p:sldId id="331" r:id="rId5"/>
    <p:sldId id="268" r:id="rId6"/>
    <p:sldId id="330" r:id="rId7"/>
    <p:sldId id="352" r:id="rId8"/>
    <p:sldId id="353" r:id="rId9"/>
    <p:sldId id="354" r:id="rId10"/>
    <p:sldId id="350" r:id="rId11"/>
    <p:sldId id="351" r:id="rId12"/>
    <p:sldId id="344" r:id="rId13"/>
    <p:sldId id="332" r:id="rId14"/>
    <p:sldId id="333" r:id="rId15"/>
    <p:sldId id="346" r:id="rId16"/>
    <p:sldId id="334" r:id="rId17"/>
    <p:sldId id="335" r:id="rId18"/>
    <p:sldId id="341" r:id="rId19"/>
    <p:sldId id="327" r:id="rId20"/>
    <p:sldId id="337" r:id="rId21"/>
    <p:sldId id="338" r:id="rId22"/>
    <p:sldId id="347" r:id="rId23"/>
    <p:sldId id="340" r:id="rId24"/>
    <p:sldId id="339" r:id="rId25"/>
    <p:sldId id="348" r:id="rId26"/>
    <p:sldId id="342" r:id="rId27"/>
    <p:sldId id="313" r:id="rId28"/>
    <p:sldId id="319" r:id="rId29"/>
    <p:sldId id="320" r:id="rId30"/>
    <p:sldId id="357" r:id="rId31"/>
    <p:sldId id="355" r:id="rId32"/>
    <p:sldId id="359" r:id="rId33"/>
    <p:sldId id="360" r:id="rId34"/>
    <p:sldId id="361" r:id="rId35"/>
    <p:sldId id="358" r:id="rId36"/>
    <p:sldId id="362" r:id="rId37"/>
    <p:sldId id="363" r:id="rId38"/>
    <p:sldId id="364" r:id="rId39"/>
    <p:sldId id="287" r:id="rId40"/>
    <p:sldId id="328" r:id="rId41"/>
    <p:sldId id="265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888" y="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19EC0-41EA-B846-AFBD-915D5643045B}" type="datetimeFigureOut">
              <a:rPr lang="en-US" smtClean="0"/>
              <a:t>7/3/16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086DF-1D12-8445-B614-E98186196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21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zh-CN" dirty="0" smtClean="0">
              <a:latin typeface="Arial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73D4E-3264-4448-94BA-168CE9FA38BA}" type="slidenum">
              <a:rPr lang="en-US" altLang="zh-CN" smtClean="0">
                <a:latin typeface="Arial" pitchFamily="34" charset="0"/>
              </a:rPr>
              <a:pPr/>
              <a:t>5</a:t>
            </a:fld>
            <a:endParaRPr lang="en-US" altLang="zh-CN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11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51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40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E65034-C4C2-9841-ACA4-141ED5455A9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954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7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05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7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6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6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3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C1A4B-ED88-E247-AB9E-1819DA9854DF}" type="datetimeFigureOut">
              <a:rPr lang="en-US" smtClean="0"/>
              <a:t>7/3/16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6F803-65B9-A64C-AE51-A8F563379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84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d.edu.cn/cn/article.asp?articleid=6255" TargetMode="External"/><Relationship Id="rId4" Type="http://schemas.openxmlformats.org/officeDocument/2006/relationships/hyperlink" Target="http://www.guancha.cn/chen-ping/list_1.shtml" TargetMode="External"/><Relationship Id="rId5" Type="http://schemas.openxmlformats.org/officeDocument/2006/relationships/hyperlink" Target="http://www.complexeconomics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npe-fudan.org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783"/>
            <a:ext cx="7772400" cy="291497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从</a:t>
            </a:r>
            <a:r>
              <a:rPr lang="zh-CN" altLang="en-US" sz="5400" b="1" dirty="0" smtClean="0"/>
              <a:t>新检讨</a:t>
            </a:r>
            <a:r>
              <a:rPr lang="zh-CN" altLang="en-US" sz="5400" b="1" dirty="0" smtClean="0">
                <a:solidFill>
                  <a:srgbClr val="FF0000"/>
                </a:solidFill>
              </a:rPr>
              <a:t>中</a:t>
            </a:r>
            <a:r>
              <a:rPr lang="en-US" sz="5400" b="1" dirty="0" smtClean="0">
                <a:solidFill>
                  <a:srgbClr val="FF0000"/>
                </a:solidFill>
              </a:rPr>
              <a:t>国</a:t>
            </a:r>
            <a:r>
              <a:rPr lang="zh-CN" altLang="en-US" sz="5400" dirty="0" smtClean="0"/>
              <a:t>和</a:t>
            </a:r>
            <a:r>
              <a:rPr lang="zh-CN" altLang="en-US" sz="5400" b="1" dirty="0" smtClean="0">
                <a:solidFill>
                  <a:srgbClr val="0000FF"/>
                </a:solidFill>
              </a:rPr>
              <a:t>西方</a:t>
            </a:r>
            <a:r>
              <a:rPr lang="zh-CN" altLang="en-US" sz="5400" b="1" dirty="0" smtClean="0"/>
              <a:t>的</a:t>
            </a:r>
            <a:r>
              <a:rPr lang="en-US" altLang="zh-CN" sz="5400" b="1" dirty="0" smtClean="0"/>
              <a:t/>
            </a:r>
            <a:br>
              <a:rPr lang="en-US" altLang="zh-CN" sz="5400" b="1" dirty="0" smtClean="0"/>
            </a:br>
            <a:r>
              <a:rPr lang="zh-CN" altLang="en-US" sz="5400" b="1" dirty="0" smtClean="0"/>
              <a:t>历史定位</a:t>
            </a:r>
            <a:r>
              <a:rPr lang="en-US" sz="5400" b="1" dirty="0" smtClean="0"/>
              <a:t>：</a:t>
            </a:r>
            <a:br>
              <a:rPr lang="en-US" sz="5400" b="1" dirty="0" smtClean="0"/>
            </a:br>
            <a:r>
              <a:rPr lang="zh-CN" altLang="en-US" sz="5400" b="1" dirty="0" smtClean="0"/>
              <a:t>兼论中国今后的发展战略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73351"/>
            <a:ext cx="7772400" cy="3022880"/>
          </a:xfrm>
        </p:spPr>
        <p:txBody>
          <a:bodyPr>
            <a:normAutofit lnSpcReduction="10000"/>
          </a:bodyPr>
          <a:lstStyle/>
          <a:p>
            <a:r>
              <a:rPr lang="zh-CN" altLang="en-US" sz="4400" b="1" dirty="0" smtClean="0">
                <a:solidFill>
                  <a:schemeClr val="tx1"/>
                </a:solidFill>
              </a:rPr>
              <a:t>陈平（</a:t>
            </a:r>
            <a:r>
              <a:rPr lang="zh-CN" altLang="en-US" sz="4400" b="1" dirty="0" smtClean="0">
                <a:solidFill>
                  <a:schemeClr val="tx1"/>
                </a:solidFill>
              </a:rPr>
              <a:t>眉山剑客</a:t>
            </a:r>
            <a:r>
              <a:rPr lang="zh-CN" altLang="en-US" sz="4400" b="1" dirty="0" smtClean="0">
                <a:solidFill>
                  <a:schemeClr val="tx1"/>
                </a:solidFill>
              </a:rPr>
              <a:t>，寂寞求错</a:t>
            </a:r>
            <a:r>
              <a:rPr lang="zh-CN" altLang="en-US" sz="4400" b="1" dirty="0" smtClean="0">
                <a:solidFill>
                  <a:schemeClr val="tx1"/>
                </a:solidFill>
              </a:rPr>
              <a:t>）</a:t>
            </a:r>
            <a:endParaRPr lang="en-US" altLang="zh-CN" sz="4400" b="1" dirty="0" smtClean="0">
              <a:solidFill>
                <a:schemeClr val="tx1"/>
              </a:solidFill>
            </a:endParaRPr>
          </a:p>
          <a:p>
            <a:r>
              <a:rPr lang="zh-CN" altLang="en-US" b="1" dirty="0" smtClean="0">
                <a:solidFill>
                  <a:schemeClr val="tx1"/>
                </a:solidFill>
              </a:rPr>
              <a:t>复旦中国研究院研究员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北京大学国家发展研究院退休教授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zh-CN" dirty="0" smtClean="0">
                <a:solidFill>
                  <a:schemeClr val="tx1"/>
                </a:solidFill>
              </a:rPr>
              <a:t>2</a:t>
            </a:r>
            <a:r>
              <a:rPr lang="en-US" altLang="zh-CN" dirty="0" smtClean="0">
                <a:solidFill>
                  <a:schemeClr val="tx1"/>
                </a:solidFill>
              </a:rPr>
              <a:t>016</a:t>
            </a:r>
            <a:r>
              <a:rPr lang="zh-CN" altLang="en-US" dirty="0" smtClean="0">
                <a:solidFill>
                  <a:schemeClr val="tx1"/>
                </a:solidFill>
              </a:rPr>
              <a:t>年</a:t>
            </a:r>
            <a:r>
              <a:rPr lang="zh-CN" altLang="zh-CN" dirty="0" smtClean="0">
                <a:solidFill>
                  <a:schemeClr val="tx1"/>
                </a:solidFill>
              </a:rPr>
              <a:t>7</a:t>
            </a:r>
            <a:r>
              <a:rPr lang="zh-CN" altLang="en-US" dirty="0" smtClean="0">
                <a:solidFill>
                  <a:schemeClr val="tx1"/>
                </a:solidFill>
              </a:rPr>
              <a:t>月</a:t>
            </a:r>
            <a:r>
              <a:rPr lang="zh-CN" altLang="zh-CN" dirty="0" smtClean="0">
                <a:solidFill>
                  <a:schemeClr val="tx1"/>
                </a:solidFill>
              </a:rPr>
              <a:t>3</a:t>
            </a:r>
            <a:r>
              <a:rPr lang="zh-CN" altLang="en-US" dirty="0" smtClean="0">
                <a:solidFill>
                  <a:schemeClr val="tx1"/>
                </a:solidFill>
              </a:rPr>
              <a:t>日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 smtClean="0">
                <a:solidFill>
                  <a:schemeClr val="tx1"/>
                </a:solidFill>
              </a:rPr>
              <a:t>北京大学 国家发展研究院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761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宋体" charset="0"/>
              </a:rPr>
              <a:t>Common Problems in Comparative Study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>
            <a:normAutofit lnSpcReduction="10000"/>
          </a:bodyPr>
          <a:lstStyle/>
          <a:p>
            <a:r>
              <a:rPr lang="en-US" sz="2800">
                <a:latin typeface="Arial" charset="0"/>
                <a:ea typeface="宋体" charset="0"/>
              </a:rPr>
              <a:t>Different economic scale: </a:t>
            </a:r>
          </a:p>
          <a:p>
            <a:r>
              <a:rPr lang="en-US" sz="2800">
                <a:latin typeface="Arial" charset="0"/>
                <a:ea typeface="宋体" charset="0"/>
              </a:rPr>
              <a:t>China vs. Sinkapore, Taiwan, or Korea</a:t>
            </a:r>
          </a:p>
          <a:p>
            <a:r>
              <a:rPr lang="en-US" sz="2800">
                <a:latin typeface="Arial" charset="0"/>
                <a:ea typeface="宋体" charset="0"/>
              </a:rPr>
              <a:t>China vs. India, Latin America, and Europe</a:t>
            </a:r>
          </a:p>
          <a:p>
            <a:endParaRPr lang="en-US" sz="2800">
              <a:latin typeface="Arial" charset="0"/>
              <a:ea typeface="宋体" charset="0"/>
            </a:endParaRPr>
          </a:p>
          <a:p>
            <a:r>
              <a:rPr lang="en-US" sz="2800">
                <a:latin typeface="Arial" charset="0"/>
                <a:ea typeface="宋体" charset="0"/>
              </a:rPr>
              <a:t>Different development stage:</a:t>
            </a:r>
          </a:p>
          <a:p>
            <a:r>
              <a:rPr lang="en-US" sz="2800">
                <a:latin typeface="Arial" charset="0"/>
                <a:ea typeface="宋体" charset="0"/>
              </a:rPr>
              <a:t>China vs. US: which period?</a:t>
            </a:r>
          </a:p>
          <a:p>
            <a:endParaRPr lang="en-US" sz="2800">
              <a:latin typeface="Arial" charset="0"/>
              <a:ea typeface="宋体" charset="0"/>
            </a:endParaRPr>
          </a:p>
          <a:p>
            <a:r>
              <a:rPr lang="en-US" sz="2800">
                <a:latin typeface="Arial" charset="0"/>
                <a:ea typeface="宋体" charset="0"/>
              </a:rPr>
              <a:t>Historical background: </a:t>
            </a:r>
          </a:p>
          <a:p>
            <a:r>
              <a:rPr lang="en-US" sz="2800">
                <a:latin typeface="Arial" charset="0"/>
                <a:ea typeface="宋体" charset="0"/>
              </a:rPr>
              <a:t>War, population, resource, climate, and geography</a:t>
            </a:r>
          </a:p>
          <a:p>
            <a:endParaRPr lang="en-US">
              <a:latin typeface="Arial" charset="0"/>
              <a:ea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502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en-US">
                <a:latin typeface="Arial" charset="0"/>
                <a:ea typeface="宋体" charset="0"/>
              </a:rPr>
              <a:t>观察国家实力的三个角度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323850" y="1341438"/>
            <a:ext cx="8640763" cy="5256212"/>
          </a:xfrm>
        </p:spPr>
        <p:txBody>
          <a:bodyPr/>
          <a:lstStyle/>
          <a:p>
            <a:r>
              <a:rPr lang="zh-CN" altLang="en-US" b="1">
                <a:solidFill>
                  <a:srgbClr val="800000"/>
                </a:solidFill>
                <a:latin typeface="Arial" charset="0"/>
                <a:ea typeface="宋体" charset="0"/>
              </a:rPr>
              <a:t>真实</a:t>
            </a:r>
            <a:r>
              <a:rPr lang="en-US" altLang="zh-CN" b="1">
                <a:solidFill>
                  <a:srgbClr val="800000"/>
                </a:solidFill>
                <a:latin typeface="Arial" charset="0"/>
                <a:ea typeface="宋体" charset="0"/>
              </a:rPr>
              <a:t>GDP </a:t>
            </a:r>
            <a:r>
              <a:rPr lang="en-US" altLang="zh-CN">
                <a:latin typeface="Arial" charset="0"/>
                <a:ea typeface="宋体" charset="0"/>
              </a:rPr>
              <a:t>》</a:t>
            </a:r>
            <a:r>
              <a:rPr lang="zh-CN" altLang="en-US">
                <a:latin typeface="Arial" charset="0"/>
                <a:ea typeface="宋体" charset="0"/>
              </a:rPr>
              <a:t>经济规模</a:t>
            </a:r>
            <a:r>
              <a:rPr lang="en-US" altLang="zh-CN">
                <a:latin typeface="Arial" charset="0"/>
                <a:ea typeface="宋体" charset="0"/>
              </a:rPr>
              <a:t>》</a:t>
            </a:r>
            <a:r>
              <a:rPr lang="zh-CN" altLang="en-US">
                <a:latin typeface="Arial" charset="0"/>
                <a:ea typeface="宋体" charset="0"/>
              </a:rPr>
              <a:t>总量</a:t>
            </a:r>
            <a:r>
              <a:rPr lang="en-US" altLang="zh-CN">
                <a:latin typeface="Arial" charset="0"/>
                <a:ea typeface="宋体" charset="0"/>
              </a:rPr>
              <a:t>~</a:t>
            </a:r>
            <a:r>
              <a:rPr lang="zh-CN" altLang="en-US">
                <a:latin typeface="Arial" charset="0"/>
                <a:ea typeface="宋体" charset="0"/>
              </a:rPr>
              <a:t>大国的谈判地位</a:t>
            </a:r>
            <a:endParaRPr lang="en-US" altLang="zh-CN">
              <a:latin typeface="Arial" charset="0"/>
              <a:ea typeface="宋体" charset="0"/>
            </a:endParaRPr>
          </a:p>
          <a:p>
            <a:r>
              <a:rPr lang="zh-CN" altLang="en-US" b="1">
                <a:solidFill>
                  <a:srgbClr val="0000FF"/>
                </a:solidFill>
                <a:latin typeface="Arial" charset="0"/>
                <a:ea typeface="宋体" charset="0"/>
              </a:rPr>
              <a:t>人均</a:t>
            </a:r>
            <a:r>
              <a:rPr lang="en-US" altLang="zh-CN" b="1">
                <a:solidFill>
                  <a:srgbClr val="0000FF"/>
                </a:solidFill>
                <a:latin typeface="Arial" charset="0"/>
                <a:ea typeface="宋体" charset="0"/>
              </a:rPr>
              <a:t>GDP</a:t>
            </a:r>
            <a:r>
              <a:rPr lang="en-US" altLang="zh-CN">
                <a:latin typeface="Arial" charset="0"/>
                <a:ea typeface="宋体" charset="0"/>
              </a:rPr>
              <a:t>》</a:t>
            </a:r>
            <a:r>
              <a:rPr lang="zh-CN" altLang="en-US">
                <a:latin typeface="Arial" charset="0"/>
                <a:ea typeface="宋体" charset="0"/>
              </a:rPr>
              <a:t>富裕程度≠国际竞争力</a:t>
            </a:r>
            <a:endParaRPr lang="en-US" altLang="zh-CN">
              <a:latin typeface="Arial" charset="0"/>
              <a:ea typeface="宋体" charset="0"/>
            </a:endParaRPr>
          </a:p>
          <a:p>
            <a:r>
              <a:rPr lang="zh-CN" altLang="en-US" b="1">
                <a:solidFill>
                  <a:srgbClr val="FF0000"/>
                </a:solidFill>
                <a:latin typeface="Arial" charset="0"/>
                <a:ea typeface="宋体" charset="0"/>
              </a:rPr>
              <a:t>独立完整的科技</a:t>
            </a:r>
            <a:r>
              <a:rPr lang="en-US" altLang="zh-CN" b="1">
                <a:solidFill>
                  <a:srgbClr val="FF0000"/>
                </a:solidFill>
                <a:latin typeface="Arial" charset="0"/>
                <a:ea typeface="宋体" charset="0"/>
              </a:rPr>
              <a:t>+</a:t>
            </a:r>
            <a:r>
              <a:rPr lang="zh-CN" altLang="en-US" b="1">
                <a:solidFill>
                  <a:srgbClr val="FF0000"/>
                </a:solidFill>
                <a:latin typeface="Arial" charset="0"/>
                <a:ea typeface="宋体" charset="0"/>
              </a:rPr>
              <a:t>工业体系</a:t>
            </a:r>
            <a:r>
              <a:rPr lang="en-US" altLang="zh-CN">
                <a:latin typeface="Arial" charset="0"/>
                <a:ea typeface="宋体" charset="0"/>
              </a:rPr>
              <a:t>》</a:t>
            </a:r>
            <a:r>
              <a:rPr lang="zh-CN" altLang="en-US">
                <a:latin typeface="Arial" charset="0"/>
                <a:ea typeface="宋体" charset="0"/>
              </a:rPr>
              <a:t>国际劳动分工的领导权、话语权、和控制力</a:t>
            </a:r>
            <a:endParaRPr lang="en-US" altLang="zh-CN">
              <a:latin typeface="Arial" charset="0"/>
              <a:ea typeface="宋体" charset="0"/>
            </a:endParaRPr>
          </a:p>
          <a:p>
            <a:endParaRPr lang="en-US">
              <a:latin typeface="Arial" charset="0"/>
              <a:ea typeface="宋体" charset="0"/>
            </a:endParaRPr>
          </a:p>
          <a:p>
            <a:r>
              <a:rPr lang="zh-CN" altLang="en-US">
                <a:latin typeface="Arial" charset="0"/>
                <a:ea typeface="宋体" charset="0"/>
              </a:rPr>
              <a:t>比较参照系：历史上的</a:t>
            </a:r>
            <a:r>
              <a:rPr lang="zh-CN" altLang="en-US" b="1">
                <a:solidFill>
                  <a:srgbClr val="800000"/>
                </a:solidFill>
                <a:latin typeface="Arial" charset="0"/>
                <a:ea typeface="宋体" charset="0"/>
              </a:rPr>
              <a:t>文明古国</a:t>
            </a:r>
            <a:r>
              <a:rPr lang="zh-CN" altLang="en-US">
                <a:latin typeface="Arial" charset="0"/>
                <a:ea typeface="宋体" charset="0"/>
              </a:rPr>
              <a:t>和</a:t>
            </a:r>
            <a:r>
              <a:rPr lang="zh-CN" altLang="en-US" b="1">
                <a:solidFill>
                  <a:srgbClr val="800000"/>
                </a:solidFill>
                <a:latin typeface="Arial" charset="0"/>
                <a:ea typeface="宋体" charset="0"/>
              </a:rPr>
              <a:t>区域大国</a:t>
            </a:r>
            <a:endParaRPr lang="en-US" altLang="zh-CN" b="1">
              <a:solidFill>
                <a:srgbClr val="800000"/>
              </a:solidFill>
              <a:latin typeface="Arial" charset="0"/>
              <a:ea typeface="宋体" charset="0"/>
            </a:endParaRPr>
          </a:p>
          <a:p>
            <a:r>
              <a:rPr lang="zh-CN" altLang="en-US">
                <a:latin typeface="Arial" charset="0"/>
                <a:ea typeface="宋体" charset="0"/>
              </a:rPr>
              <a:t>注意：中国人口</a:t>
            </a:r>
            <a:r>
              <a:rPr lang="zh-CN">
                <a:latin typeface="Arial" charset="0"/>
                <a:ea typeface="宋体" charset="0"/>
              </a:rPr>
              <a:t>=</a:t>
            </a:r>
            <a:r>
              <a:rPr lang="zh-CN" altLang="en-US">
                <a:latin typeface="Arial" charset="0"/>
                <a:ea typeface="宋体" charset="0"/>
              </a:rPr>
              <a:t>发达国家人口的</a:t>
            </a:r>
            <a:r>
              <a:rPr lang="en-US" altLang="zh-CN">
                <a:latin typeface="Arial" charset="0"/>
                <a:ea typeface="宋体" charset="0"/>
              </a:rPr>
              <a:t>2</a:t>
            </a:r>
            <a:r>
              <a:rPr lang="zh-CN" altLang="en-US">
                <a:latin typeface="Arial" charset="0"/>
                <a:ea typeface="宋体" charset="0"/>
              </a:rPr>
              <a:t>倍！</a:t>
            </a:r>
            <a:endParaRPr lang="en-US" altLang="zh-CN">
              <a:latin typeface="Arial" charset="0"/>
              <a:ea typeface="宋体" charset="0"/>
            </a:endParaRPr>
          </a:p>
          <a:p>
            <a:r>
              <a:rPr lang="zh-CN" altLang="en-US">
                <a:latin typeface="Arial" charset="0"/>
                <a:ea typeface="宋体" charset="0"/>
              </a:rPr>
              <a:t>新加坡</a:t>
            </a:r>
            <a:r>
              <a:rPr lang="en-US" altLang="zh-CN">
                <a:latin typeface="Arial" charset="0"/>
                <a:ea typeface="宋体" charset="0"/>
              </a:rPr>
              <a:t>~</a:t>
            </a:r>
            <a:r>
              <a:rPr lang="zh-CN" altLang="en-US">
                <a:latin typeface="Arial" charset="0"/>
                <a:ea typeface="宋体" charset="0"/>
              </a:rPr>
              <a:t>中国的二线城市，韩国</a:t>
            </a:r>
            <a:r>
              <a:rPr lang="en-US" altLang="zh-CN">
                <a:latin typeface="Arial" charset="0"/>
                <a:ea typeface="宋体" charset="0"/>
              </a:rPr>
              <a:t>~</a:t>
            </a:r>
            <a:r>
              <a:rPr lang="zh-CN" altLang="en-US">
                <a:latin typeface="Arial" charset="0"/>
                <a:ea typeface="宋体" charset="0"/>
              </a:rPr>
              <a:t>中国的小省</a:t>
            </a:r>
            <a:endParaRPr lang="en-US">
              <a:latin typeface="Arial" charset="0"/>
              <a:ea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083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706"/>
            <a:ext cx="8229600" cy="59655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三种</a:t>
            </a:r>
            <a:r>
              <a:rPr lang="zh-CN" altLang="en-US" dirty="0" smtClean="0"/>
              <a:t>历史</a:t>
            </a:r>
            <a:r>
              <a:rPr lang="en-US" dirty="0" smtClean="0"/>
              <a:t>发展模式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606" y="885215"/>
            <a:ext cx="8581218" cy="5599937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启蒙运动</a:t>
            </a:r>
            <a:r>
              <a:rPr lang="zh-CN" altLang="en-US" dirty="0"/>
              <a:t>】</a:t>
            </a:r>
            <a:r>
              <a:rPr lang="zh-CN" altLang="en-US" b="1" dirty="0" smtClean="0">
                <a:solidFill>
                  <a:srgbClr val="FF0000"/>
                </a:solidFill>
              </a:rPr>
              <a:t>先进</a:t>
            </a:r>
            <a:r>
              <a:rPr lang="zh-CN" altLang="en-US" dirty="0" smtClean="0"/>
              <a:t>打败</a:t>
            </a:r>
            <a:r>
              <a:rPr lang="zh-CN" altLang="en-US" b="1" dirty="0" smtClean="0">
                <a:solidFill>
                  <a:srgbClr val="0000FF"/>
                </a:solidFill>
              </a:rPr>
              <a:t>落后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单线论</a:t>
            </a:r>
            <a:r>
              <a:rPr lang="en-US" altLang="zh-CN" dirty="0" smtClean="0"/>
              <a:t>+</a:t>
            </a:r>
            <a:r>
              <a:rPr lang="zh-CN" altLang="en-US" dirty="0" smtClean="0"/>
              <a:t>阶段论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马克思：生产力发展推动生产关系变革</a:t>
            </a:r>
            <a:r>
              <a:rPr lang="en-US" altLang="zh-CN" dirty="0" smtClean="0"/>
              <a:t>》</a:t>
            </a:r>
            <a:r>
              <a:rPr lang="zh-CN" altLang="en-US" b="1" dirty="0" smtClean="0">
                <a:solidFill>
                  <a:srgbClr val="0000FF"/>
                </a:solidFill>
              </a:rPr>
              <a:t>经济基础</a:t>
            </a:r>
            <a:r>
              <a:rPr lang="zh-CN" altLang="en-US" dirty="0" smtClean="0"/>
              <a:t>决定</a:t>
            </a:r>
            <a:r>
              <a:rPr lang="zh-CN" altLang="en-US" b="1" dirty="0" smtClean="0">
                <a:solidFill>
                  <a:srgbClr val="800000"/>
                </a:solidFill>
              </a:rPr>
              <a:t>上层建筑</a:t>
            </a:r>
            <a:r>
              <a:rPr lang="en-US" altLang="zh-CN" dirty="0" smtClean="0">
                <a:solidFill>
                  <a:srgbClr val="000000"/>
                </a:solidFill>
              </a:rPr>
              <a:t>》</a:t>
            </a:r>
            <a:r>
              <a:rPr lang="zh-CN" altLang="en-US" dirty="0" smtClean="0">
                <a:solidFill>
                  <a:srgbClr val="000000"/>
                </a:solidFill>
              </a:rPr>
              <a:t>“看不见的手”？</a:t>
            </a:r>
            <a:endParaRPr lang="en-US" altLang="zh-CN" dirty="0" smtClean="0">
              <a:solidFill>
                <a:srgbClr val="000000"/>
              </a:solidFill>
            </a:endParaRPr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农民战争史</a:t>
            </a:r>
            <a:r>
              <a:rPr lang="zh-CN" altLang="zh-CN" dirty="0"/>
              <a:t>】</a:t>
            </a:r>
            <a:r>
              <a:rPr lang="zh-CN" altLang="en-US" b="1" dirty="0" smtClean="0">
                <a:solidFill>
                  <a:srgbClr val="FF0000"/>
                </a:solidFill>
              </a:rPr>
              <a:t>穷人</a:t>
            </a:r>
            <a:r>
              <a:rPr lang="zh-CN" altLang="en-US" dirty="0" smtClean="0"/>
              <a:t>打败</a:t>
            </a:r>
            <a:r>
              <a:rPr lang="zh-CN" altLang="en-US" b="1" dirty="0" smtClean="0">
                <a:solidFill>
                  <a:srgbClr val="0000FF"/>
                </a:solidFill>
              </a:rPr>
              <a:t>富人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落后（牧业？）打败先进（农业？）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红军打败白军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毛泽东：</a:t>
            </a:r>
            <a:r>
              <a:rPr lang="zh-CN" altLang="en-US" b="1" dirty="0" smtClean="0">
                <a:solidFill>
                  <a:srgbClr val="800000"/>
                </a:solidFill>
              </a:rPr>
              <a:t>革命</a:t>
            </a:r>
            <a:r>
              <a:rPr lang="en-US" altLang="zh-CN" b="1" dirty="0">
                <a:solidFill>
                  <a:srgbClr val="800000"/>
                </a:solidFill>
              </a:rPr>
              <a:t>/</a:t>
            </a:r>
            <a:r>
              <a:rPr lang="zh-CN" altLang="en-US" b="1" dirty="0" smtClean="0">
                <a:solidFill>
                  <a:srgbClr val="800000"/>
                </a:solidFill>
              </a:rPr>
              <a:t>战争变</a:t>
            </a:r>
            <a:r>
              <a:rPr lang="zh-CN" altLang="en-US" dirty="0" smtClean="0"/>
              <a:t>革（反作用）</a:t>
            </a:r>
            <a:r>
              <a:rPr lang="zh-CN" altLang="en-US" b="1" dirty="0" smtClean="0">
                <a:solidFill>
                  <a:srgbClr val="0000FF"/>
                </a:solidFill>
              </a:rPr>
              <a:t>经济制度</a:t>
            </a:r>
            <a:r>
              <a:rPr lang="zh-CN" altLang="zh-CN" b="1" dirty="0" smtClean="0"/>
              <a:t>》</a:t>
            </a:r>
            <a:r>
              <a:rPr lang="zh-CN" altLang="en-US" b="1" dirty="0" smtClean="0"/>
              <a:t>路线和干部的决定性作用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“看得见的手”？</a:t>
            </a:r>
            <a:endParaRPr lang="en-US" altLang="zh-CN" b="1" dirty="0" smtClean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中心的变迁</a:t>
            </a:r>
            <a:r>
              <a:rPr lang="zh-CN" altLang="en-US" dirty="0"/>
              <a:t>】</a:t>
            </a:r>
            <a:r>
              <a:rPr lang="zh-CN" altLang="en-US" dirty="0" smtClean="0"/>
              <a:t>毛泽东：</a:t>
            </a:r>
            <a:r>
              <a:rPr lang="zh-CN" altLang="en-US" b="1" dirty="0" smtClean="0">
                <a:solidFill>
                  <a:srgbClr val="FF0000"/>
                </a:solidFill>
              </a:rPr>
              <a:t>农村包围城市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西方：</a:t>
            </a:r>
            <a:r>
              <a:rPr lang="zh-CN" altLang="en-US" b="1" dirty="0" smtClean="0">
                <a:solidFill>
                  <a:srgbClr val="FF0000"/>
                </a:solidFill>
              </a:rPr>
              <a:t>边缘挑战中心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中心移动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技术发明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科学革命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经济转型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普里戈金：</a:t>
            </a:r>
            <a:r>
              <a:rPr lang="zh-CN" altLang="en-US" b="1" dirty="0" smtClean="0">
                <a:solidFill>
                  <a:srgbClr val="FF0000"/>
                </a:solidFill>
              </a:rPr>
              <a:t>多中心竞争</a:t>
            </a:r>
            <a:r>
              <a:rPr lang="zh-CN" altLang="en-US" dirty="0" smtClean="0"/>
              <a:t>导致</a:t>
            </a:r>
            <a:r>
              <a:rPr lang="zh-CN" altLang="en-US" b="1" dirty="0" smtClean="0">
                <a:solidFill>
                  <a:srgbClr val="008000"/>
                </a:solidFill>
              </a:rPr>
              <a:t>化学反应</a:t>
            </a:r>
            <a:endParaRPr lang="en-US" altLang="zh-CN" b="1" dirty="0" smtClean="0">
              <a:solidFill>
                <a:srgbClr val="008000"/>
              </a:solidFill>
            </a:endParaRPr>
          </a:p>
          <a:p>
            <a:endParaRPr lang="en-US" dirty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问题</a:t>
            </a:r>
            <a:r>
              <a:rPr lang="zh-CN" altLang="en-US" dirty="0"/>
              <a:t>】</a:t>
            </a:r>
            <a:r>
              <a:rPr lang="zh-CN" altLang="en-US" dirty="0" smtClean="0"/>
              <a:t>如何把握当代</a:t>
            </a:r>
            <a:r>
              <a:rPr lang="zh-CN" altLang="en-US" b="1" dirty="0" smtClean="0">
                <a:solidFill>
                  <a:srgbClr val="0000FF"/>
                </a:solidFill>
              </a:rPr>
              <a:t>世界格局</a:t>
            </a:r>
            <a:r>
              <a:rPr lang="zh-CN" altLang="en-US" dirty="0" smtClean="0"/>
              <a:t>的</a:t>
            </a:r>
            <a:r>
              <a:rPr lang="zh-CN" altLang="en-US" b="1" dirty="0" smtClean="0">
                <a:solidFill>
                  <a:srgbClr val="FF0000"/>
                </a:solidFill>
              </a:rPr>
              <a:t>变迁</a:t>
            </a:r>
            <a:r>
              <a:rPr lang="zh-CN" altLang="en-US" dirty="0" smtClean="0"/>
              <a:t>？如何把握历史机遇？</a:t>
            </a:r>
            <a:endParaRPr lang="en-US" altLang="zh-CN" dirty="0" smtClean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拿破仑</a:t>
            </a:r>
            <a:r>
              <a:rPr lang="en-US" altLang="zh-CN" dirty="0" smtClean="0"/>
              <a:t>】</a:t>
            </a:r>
            <a:r>
              <a:rPr lang="zh-CN" altLang="en-US" dirty="0" smtClean="0"/>
              <a:t>机会只对有准备的头脑存在！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522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441" y="274638"/>
            <a:ext cx="8576729" cy="787246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rgbClr val="0000FF"/>
                </a:solidFill>
              </a:rPr>
              <a:t>GDP</a:t>
            </a:r>
            <a:r>
              <a:rPr lang="zh-CN" altLang="en-US" sz="3600" dirty="0" smtClean="0">
                <a:solidFill>
                  <a:srgbClr val="0000FF"/>
                </a:solidFill>
              </a:rPr>
              <a:t>迷雾</a:t>
            </a:r>
            <a:r>
              <a:rPr lang="zh-CN" altLang="en-US" sz="3600" dirty="0" smtClean="0"/>
              <a:t>：</a:t>
            </a:r>
            <a:r>
              <a:rPr lang="en-US" sz="3600" dirty="0" smtClean="0"/>
              <a:t>中国的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世界地</a:t>
            </a:r>
            <a:r>
              <a:rPr lang="en-US" sz="3600" b="1" dirty="0" smtClean="0">
                <a:solidFill>
                  <a:srgbClr val="FF0000"/>
                </a:solidFill>
              </a:rPr>
              <a:t>位</a:t>
            </a:r>
            <a:r>
              <a:rPr lang="en-US" sz="3600" dirty="0" smtClean="0"/>
              <a:t>和</a:t>
            </a:r>
            <a:r>
              <a:rPr lang="en-US" sz="3600" b="1" dirty="0" smtClean="0">
                <a:solidFill>
                  <a:srgbClr val="008000"/>
                </a:solidFill>
              </a:rPr>
              <a:t>发展目标</a:t>
            </a:r>
            <a:endParaRPr lang="en-US" sz="3600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41" y="1249276"/>
            <a:ext cx="8725559" cy="535472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800" dirty="0" smtClean="0"/>
              <a:t>【GDP】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官方兑换率</a:t>
            </a:r>
            <a:r>
              <a:rPr lang="zh-CN" altLang="en-US" sz="2800" dirty="0" smtClean="0"/>
              <a:t>：美国第一（</a:t>
            </a:r>
            <a:r>
              <a:rPr lang="en-US" altLang="zh-CN" sz="2800" dirty="0" smtClean="0"/>
              <a:t>18</a:t>
            </a:r>
            <a:r>
              <a:rPr lang="zh-CN" altLang="en-US" sz="2800" dirty="0" smtClean="0"/>
              <a:t>万亿美元），欧盟第二（</a:t>
            </a:r>
            <a:r>
              <a:rPr lang="en-US" altLang="zh-CN" sz="2800" dirty="0" smtClean="0"/>
              <a:t>16</a:t>
            </a:r>
            <a:r>
              <a:rPr lang="zh-CN" altLang="en-US" sz="2800" dirty="0" smtClean="0"/>
              <a:t>万亿美元），</a:t>
            </a:r>
            <a:r>
              <a:rPr lang="zh-CN" altLang="en-US" sz="2800" b="1" dirty="0" smtClean="0">
                <a:solidFill>
                  <a:srgbClr val="800000"/>
                </a:solidFill>
              </a:rPr>
              <a:t>中国第三</a:t>
            </a:r>
            <a:r>
              <a:rPr lang="zh-CN" altLang="en-US" sz="2800" dirty="0" smtClean="0"/>
              <a:t>（</a:t>
            </a:r>
            <a:r>
              <a:rPr lang="en-US" altLang="zh-CN" sz="2800" dirty="0" smtClean="0"/>
              <a:t>11</a:t>
            </a:r>
            <a:r>
              <a:rPr lang="zh-CN" altLang="en-US" sz="2800" dirty="0" smtClean="0"/>
              <a:t>万亿美元）</a:t>
            </a:r>
            <a:endParaRPr lang="en-US" altLang="zh-CN" sz="2800" dirty="0" smtClean="0"/>
          </a:p>
          <a:p>
            <a:r>
              <a:rPr lang="zh-CN" altLang="en-US" sz="2800" b="1" dirty="0" smtClean="0">
                <a:solidFill>
                  <a:srgbClr val="800000"/>
                </a:solidFill>
              </a:rPr>
              <a:t>购买力平价</a:t>
            </a:r>
            <a:r>
              <a:rPr lang="zh-CN" altLang="en-US" sz="2800" dirty="0" smtClean="0"/>
              <a:t>：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中国第一</a:t>
            </a:r>
            <a:r>
              <a:rPr lang="zh-CN" altLang="en-US" sz="2800" dirty="0" smtClean="0"/>
              <a:t>，欧盟第二，美国第三</a:t>
            </a:r>
            <a:endParaRPr lang="en-US" altLang="zh-CN" sz="2800" dirty="0" smtClean="0"/>
          </a:p>
          <a:p>
            <a:r>
              <a:rPr lang="zh-CN" altLang="zh-CN" sz="2800" dirty="0" smtClean="0"/>
              <a:t>【</a:t>
            </a:r>
            <a:r>
              <a:rPr lang="zh-CN" altLang="en-US" sz="2800" dirty="0" smtClean="0"/>
              <a:t>人均</a:t>
            </a:r>
            <a:r>
              <a:rPr lang="en-US" altLang="zh-CN" sz="2800" dirty="0" smtClean="0"/>
              <a:t>GDP】</a:t>
            </a:r>
            <a:r>
              <a:rPr lang="en-US" altLang="zh-CN" sz="2800" b="1" dirty="0" smtClean="0">
                <a:solidFill>
                  <a:srgbClr val="800000"/>
                </a:solidFill>
              </a:rPr>
              <a:t>$14,100</a:t>
            </a:r>
            <a:r>
              <a:rPr lang="en-US" altLang="zh-CN" sz="2800" dirty="0" smtClean="0"/>
              <a:t>(2015), </a:t>
            </a:r>
            <a:r>
              <a:rPr lang="zh-CN" altLang="en-US" sz="2800" dirty="0" smtClean="0"/>
              <a:t>低于巴西</a:t>
            </a:r>
            <a:r>
              <a:rPr lang="en-US" altLang="zh-CN" sz="2800" dirty="0" smtClean="0"/>
              <a:t>($15,600),</a:t>
            </a:r>
            <a:r>
              <a:rPr lang="zh-CN" altLang="en-US" sz="2800" dirty="0" smtClean="0"/>
              <a:t>伊朗</a:t>
            </a:r>
            <a:r>
              <a:rPr lang="en-US" altLang="zh-CN" sz="2800" dirty="0" smtClean="0"/>
              <a:t>($17,300), </a:t>
            </a:r>
            <a:r>
              <a:rPr lang="zh-CN" altLang="en-US" sz="2800" dirty="0" smtClean="0"/>
              <a:t>墨西哥</a:t>
            </a:r>
            <a:r>
              <a:rPr lang="en-US" altLang="zh-CN" sz="2800" dirty="0" smtClean="0"/>
              <a:t>($17,500), </a:t>
            </a:r>
            <a:r>
              <a:rPr lang="zh-CN" altLang="en-US" sz="2800" dirty="0" smtClean="0"/>
              <a:t>土耳其</a:t>
            </a:r>
            <a:r>
              <a:rPr lang="en-US" altLang="zh-CN" sz="2800" dirty="0" smtClean="0"/>
              <a:t>($20,400),</a:t>
            </a:r>
          </a:p>
          <a:p>
            <a:r>
              <a:rPr lang="en-US" altLang="zh-CN" sz="2800" dirty="0" smtClean="0"/>
              <a:t> </a:t>
            </a:r>
            <a:r>
              <a:rPr lang="zh-CN" altLang="en-US" sz="2800" dirty="0" smtClean="0"/>
              <a:t>俄国</a:t>
            </a:r>
            <a:r>
              <a:rPr lang="en-US" altLang="zh-CN" sz="2800" dirty="0" smtClean="0"/>
              <a:t>($25,400), </a:t>
            </a:r>
            <a:r>
              <a:rPr lang="zh-CN" altLang="en-US" sz="2800" dirty="0" smtClean="0"/>
              <a:t>匈牙利</a:t>
            </a:r>
            <a:r>
              <a:rPr lang="en-US" altLang="zh-CN" sz="2800" dirty="0" smtClean="0"/>
              <a:t>($26,200), </a:t>
            </a:r>
            <a:r>
              <a:rPr lang="zh-CN" altLang="en-US" sz="2800" dirty="0" smtClean="0"/>
              <a:t>马</a:t>
            </a:r>
            <a:r>
              <a:rPr lang="zh-CN" altLang="en-US" sz="2800" dirty="0"/>
              <a:t>来西亚</a:t>
            </a:r>
            <a:r>
              <a:rPr lang="en-US" altLang="zh-CN" sz="2800" dirty="0"/>
              <a:t>($26,300</a:t>
            </a:r>
            <a:r>
              <a:rPr lang="en-US" altLang="zh-CN" sz="2800" dirty="0" smtClean="0"/>
              <a:t>), </a:t>
            </a:r>
            <a:r>
              <a:rPr lang="zh-CN" altLang="en-US" sz="2800" dirty="0" smtClean="0"/>
              <a:t>希腊</a:t>
            </a:r>
            <a:r>
              <a:rPr lang="en-US" altLang="zh-CN" sz="2800" dirty="0" smtClean="0"/>
              <a:t>($26,400), </a:t>
            </a:r>
            <a:r>
              <a:rPr lang="zh-CN" altLang="en-US" sz="2800" dirty="0" smtClean="0"/>
              <a:t>波兰</a:t>
            </a:r>
            <a:r>
              <a:rPr lang="en-US" altLang="zh-CN" sz="2800" dirty="0" smtClean="0"/>
              <a:t> ($26,500), </a:t>
            </a:r>
            <a:r>
              <a:rPr lang="zh-CN" altLang="en-US" sz="2800" dirty="0" smtClean="0"/>
              <a:t>西班牙</a:t>
            </a:r>
            <a:r>
              <a:rPr lang="en-US" altLang="zh-CN" sz="2800" dirty="0" smtClean="0"/>
              <a:t>($34,800), </a:t>
            </a:r>
            <a:r>
              <a:rPr lang="zh-CN" altLang="en-US" sz="2800" dirty="0" smtClean="0"/>
              <a:t>意大利</a:t>
            </a:r>
            <a:r>
              <a:rPr lang="en-US" altLang="zh-CN" sz="2800" dirty="0" smtClean="0"/>
              <a:t>($35,800), </a:t>
            </a:r>
            <a:r>
              <a:rPr lang="zh-CN" altLang="en-US" sz="2800" dirty="0" smtClean="0"/>
              <a:t>欧盟</a:t>
            </a:r>
            <a:r>
              <a:rPr lang="en-US" altLang="zh-CN" sz="2800" dirty="0" smtClean="0"/>
              <a:t>($37,800), </a:t>
            </a:r>
            <a:r>
              <a:rPr lang="zh-CN" altLang="en-US" sz="2800" dirty="0" smtClean="0"/>
              <a:t>台湾</a:t>
            </a:r>
            <a:r>
              <a:rPr lang="en-US" altLang="zh-CN" sz="2800" dirty="0" smtClean="0"/>
              <a:t>($46,800),</a:t>
            </a:r>
            <a:r>
              <a:rPr lang="zh-CN" altLang="en-US" sz="2800" dirty="0" smtClean="0"/>
              <a:t>美国</a:t>
            </a:r>
            <a:r>
              <a:rPr lang="en-US" altLang="zh-CN" sz="2800" dirty="0" smtClean="0"/>
              <a:t>($55,800),</a:t>
            </a:r>
            <a:r>
              <a:rPr lang="zh-CN" altLang="en-US" sz="2800" dirty="0" smtClean="0"/>
              <a:t>香港</a:t>
            </a:r>
            <a:r>
              <a:rPr lang="en-US" altLang="zh-CN" sz="2800" dirty="0" smtClean="0"/>
              <a:t>($56,700), </a:t>
            </a:r>
            <a:r>
              <a:rPr lang="zh-CN" altLang="en-US" sz="2800" dirty="0" smtClean="0"/>
              <a:t>新加坡</a:t>
            </a:r>
            <a:r>
              <a:rPr lang="en-US" altLang="zh-CN" sz="2800" dirty="0" smtClean="0"/>
              <a:t>($85,300),  </a:t>
            </a:r>
            <a:r>
              <a:rPr lang="zh-CN" altLang="en-US" sz="2800" dirty="0" smtClean="0"/>
              <a:t>澳门</a:t>
            </a:r>
            <a:r>
              <a:rPr lang="en-US" altLang="zh-CN" sz="2800" dirty="0" smtClean="0"/>
              <a:t>($98,200), </a:t>
            </a:r>
            <a:r>
              <a:rPr lang="zh-CN" altLang="en-US" sz="2800" dirty="0" smtClean="0"/>
              <a:t>卢森堡</a:t>
            </a:r>
            <a:r>
              <a:rPr lang="en-US" altLang="zh-CN" sz="2800" dirty="0" smtClean="0"/>
              <a:t>($99,000),</a:t>
            </a:r>
            <a:r>
              <a:rPr lang="zh-CN" altLang="en-US" sz="2800" dirty="0" smtClean="0"/>
              <a:t>卡塔尔</a:t>
            </a:r>
            <a:r>
              <a:rPr lang="en-US" altLang="zh-CN" sz="2800" dirty="0" smtClean="0"/>
              <a:t>($132,100)</a:t>
            </a:r>
          </a:p>
          <a:p>
            <a:r>
              <a:rPr lang="en-US" sz="2800" dirty="0" smtClean="0"/>
              <a:t>【世界银行】</a:t>
            </a:r>
            <a:r>
              <a:rPr lang="en-US" sz="2800" b="1" dirty="0" smtClean="0">
                <a:solidFill>
                  <a:srgbClr val="0000FF"/>
                </a:solidFill>
              </a:rPr>
              <a:t>中等收入国家陷阱论</a:t>
            </a:r>
            <a:r>
              <a:rPr lang="en-US" sz="2800" dirty="0" smtClean="0"/>
              <a:t>》</a:t>
            </a:r>
            <a:r>
              <a:rPr lang="zh-CN" altLang="en-US" sz="3000" dirty="0" smtClean="0"/>
              <a:t>矮化</a:t>
            </a:r>
            <a:r>
              <a:rPr lang="en-US" sz="3000" dirty="0" smtClean="0"/>
              <a:t>中国目标</a:t>
            </a:r>
            <a:r>
              <a:rPr lang="en-US" sz="2800" dirty="0" smtClean="0"/>
              <a:t>：超越</a:t>
            </a:r>
            <a:r>
              <a:rPr lang="en-US" sz="2800" dirty="0" smtClean="0">
                <a:solidFill>
                  <a:srgbClr val="0000FF"/>
                </a:solidFill>
              </a:rPr>
              <a:t>巴西</a:t>
            </a:r>
            <a:r>
              <a:rPr lang="en-US" sz="2800" dirty="0" smtClean="0"/>
              <a:t>，伊朗，墨西哥，土耳其，马来西亚，</a:t>
            </a:r>
            <a:r>
              <a:rPr lang="en-US" sz="2800" b="1" dirty="0" smtClean="0">
                <a:solidFill>
                  <a:srgbClr val="0000FF"/>
                </a:solidFill>
              </a:rPr>
              <a:t>波兰</a:t>
            </a:r>
            <a:r>
              <a:rPr lang="zh-CN" altLang="en-US" sz="2800" dirty="0" smtClean="0"/>
              <a:t>，而非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美国</a:t>
            </a:r>
            <a:r>
              <a:rPr lang="en-US" sz="2800" dirty="0" smtClean="0"/>
              <a:t>？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9361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76"/>
            <a:ext cx="8229600" cy="41275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观察</a:t>
            </a:r>
            <a:r>
              <a:rPr lang="en-US" altLang="zh-CN" dirty="0" smtClean="0"/>
              <a:t>（</a:t>
            </a:r>
            <a:r>
              <a:rPr lang="zh-CN" altLang="en-US" dirty="0" smtClean="0"/>
              <a:t>麦迪森数据）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6" y="689429"/>
            <a:ext cx="8781143" cy="5950857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2400" b="1" dirty="0" smtClean="0">
                <a:solidFill>
                  <a:srgbClr val="0000FF"/>
                </a:solidFill>
              </a:rPr>
              <a:t>英国 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1850</a:t>
            </a:r>
            <a:r>
              <a:rPr lang="zh-CN" altLang="en-US" sz="2400" dirty="0" smtClean="0"/>
              <a:t>：工业生产占世界一半，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人均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GDP $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2330</a:t>
            </a:r>
            <a:r>
              <a:rPr lang="zh-CN" altLang="zh-CN" sz="2400" b="1" dirty="0">
                <a:solidFill>
                  <a:srgbClr val="0000FF"/>
                </a:solidFill>
              </a:rPr>
              <a:t> </a:t>
            </a:r>
            <a:r>
              <a:rPr lang="en-US" altLang="zh-CN" sz="2400" b="1" dirty="0" smtClean="0"/>
              <a:t>~</a:t>
            </a:r>
            <a:r>
              <a:rPr lang="zh-CN" altLang="en-US" sz="2400" b="1" dirty="0" smtClean="0"/>
              <a:t> </a:t>
            </a:r>
            <a:r>
              <a:rPr lang="zh-CN" altLang="en-US" sz="2400" b="1" dirty="0" smtClean="0">
                <a:solidFill>
                  <a:srgbClr val="800000"/>
                </a:solidFill>
              </a:rPr>
              <a:t>中国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1993</a:t>
            </a:r>
            <a:endParaRPr lang="en-US" altLang="zh-CN" sz="2400" b="1" dirty="0" smtClean="0">
              <a:solidFill>
                <a:srgbClr val="800000"/>
              </a:solidFill>
            </a:endParaRPr>
          </a:p>
          <a:p>
            <a:r>
              <a:rPr lang="zh-CN" altLang="en-US" sz="2400" b="1" dirty="0" smtClean="0">
                <a:solidFill>
                  <a:srgbClr val="0000FF"/>
                </a:solidFill>
              </a:rPr>
              <a:t>美国 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1900</a:t>
            </a:r>
            <a:r>
              <a:rPr lang="zh-CN" altLang="en-US" sz="2400" dirty="0" smtClean="0"/>
              <a:t>：工业产量世界第一，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人均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GDP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 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$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4091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 </a:t>
            </a:r>
            <a:r>
              <a:rPr lang="en-US" altLang="zh-CN" sz="2400" b="1" dirty="0" smtClean="0"/>
              <a:t>~</a:t>
            </a:r>
            <a:r>
              <a:rPr lang="zh-CN" altLang="en-US" sz="2400" b="1" dirty="0" smtClean="0"/>
              <a:t> </a:t>
            </a:r>
            <a:r>
              <a:rPr lang="zh-CN" altLang="en-US" sz="2400" b="1" dirty="0" smtClean="0">
                <a:solidFill>
                  <a:srgbClr val="800000"/>
                </a:solidFill>
              </a:rPr>
              <a:t>中国 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2002</a:t>
            </a:r>
          </a:p>
          <a:p>
            <a:r>
              <a:rPr lang="zh-CN" altLang="en-US" sz="2400" b="1" dirty="0" smtClean="0">
                <a:solidFill>
                  <a:srgbClr val="800000"/>
                </a:solidFill>
              </a:rPr>
              <a:t>美国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	  1941: </a:t>
            </a:r>
            <a:r>
              <a:rPr lang="zh-CN" altLang="en-US" sz="2400" b="1" dirty="0" smtClean="0">
                <a:solidFill>
                  <a:srgbClr val="800000"/>
                </a:solidFill>
              </a:rPr>
              <a:t>太平洋战争前夜，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人均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GDP ~ 8206 </a:t>
            </a:r>
            <a:r>
              <a:rPr lang="en-US" altLang="zh-CN" sz="2400" b="1" dirty="0" smtClean="0"/>
              <a:t>~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 </a:t>
            </a:r>
            <a:r>
              <a:rPr lang="zh-CN" altLang="en-US" sz="2400" b="1" dirty="0" smtClean="0">
                <a:solidFill>
                  <a:srgbClr val="800000"/>
                </a:solidFill>
              </a:rPr>
              <a:t>中国 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2010</a:t>
            </a:r>
            <a:endParaRPr lang="en-US" altLang="zh-CN" sz="2400" b="1" dirty="0" smtClean="0">
              <a:solidFill>
                <a:srgbClr val="800000"/>
              </a:solidFill>
            </a:endParaRPr>
          </a:p>
          <a:p>
            <a:r>
              <a:rPr lang="zh-CN" altLang="en-US" sz="2400" dirty="0" smtClean="0"/>
              <a:t>美国 </a:t>
            </a:r>
            <a:r>
              <a:rPr lang="en-US" altLang="zh-CN" sz="2400" dirty="0" smtClean="0"/>
              <a:t>1944</a:t>
            </a:r>
            <a:r>
              <a:rPr lang="zh-CN" altLang="en-US" sz="2400" dirty="0" smtClean="0"/>
              <a:t>：工业，军事、金融占制高点</a:t>
            </a:r>
            <a:r>
              <a:rPr lang="en-US" altLang="zh-CN" sz="2400" dirty="0" smtClean="0"/>
              <a:t>, </a:t>
            </a:r>
            <a:r>
              <a:rPr lang="zh-CN" altLang="en-US" sz="2400" dirty="0" smtClean="0"/>
              <a:t>人均</a:t>
            </a:r>
            <a:r>
              <a:rPr lang="en-US" altLang="zh-CN" sz="2400" dirty="0" smtClean="0"/>
              <a:t>GDP $12,333(1944</a:t>
            </a:r>
            <a:r>
              <a:rPr lang="en-US" altLang="zh-CN" sz="2400" dirty="0" smtClean="0"/>
              <a:t>)</a:t>
            </a:r>
            <a:endParaRPr lang="en-US" altLang="zh-CN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美国 1970</a:t>
            </a:r>
            <a:r>
              <a:rPr lang="en-US" sz="2400" dirty="0" smtClean="0"/>
              <a:t>： </a:t>
            </a:r>
            <a:r>
              <a:rPr lang="zh-CN" altLang="en-US" sz="2400" dirty="0" smtClean="0"/>
              <a:t>登月飞船</a:t>
            </a:r>
            <a:r>
              <a:rPr lang="en-US" sz="2400" dirty="0" smtClean="0"/>
              <a:t>、</a:t>
            </a:r>
            <a:r>
              <a:rPr lang="zh-CN" altLang="en-US" sz="2400" dirty="0" smtClean="0"/>
              <a:t>越战</a:t>
            </a:r>
            <a:r>
              <a:rPr lang="en-US" altLang="zh-CN" sz="2400" dirty="0" smtClean="0"/>
              <a:t>-</a:t>
            </a:r>
            <a:r>
              <a:rPr lang="zh-CN" altLang="en-US" sz="2400" dirty="0" smtClean="0"/>
              <a:t>占科技、</a:t>
            </a:r>
            <a:r>
              <a:rPr lang="en-US" sz="2400" dirty="0" smtClean="0"/>
              <a:t>军事</a:t>
            </a:r>
            <a:r>
              <a:rPr lang="zh-CN" altLang="en-US" sz="2400" dirty="0" smtClean="0"/>
              <a:t>制高点，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人均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GDP $15,030 </a:t>
            </a:r>
            <a:endParaRPr lang="en-US" altLang="zh-CN" sz="2400" b="1" dirty="0">
              <a:solidFill>
                <a:srgbClr val="0000FF"/>
              </a:solidFill>
            </a:endParaRPr>
          </a:p>
          <a:p>
            <a:r>
              <a:rPr lang="en-US" altLang="zh-CN" sz="2400" dirty="0" smtClean="0"/>
              <a:t>1971</a:t>
            </a:r>
            <a:r>
              <a:rPr lang="zh-CN" altLang="en-US" sz="2400" dirty="0" smtClean="0"/>
              <a:t>年黄金</a:t>
            </a:r>
            <a:r>
              <a:rPr lang="en-US" altLang="zh-CN" sz="2400" dirty="0" smtClean="0"/>
              <a:t>-</a:t>
            </a:r>
            <a:r>
              <a:rPr lang="zh-CN" altLang="en-US" sz="2400" dirty="0" smtClean="0"/>
              <a:t>美元脱钩，就此开始衰落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经济虚拟化，人均</a:t>
            </a:r>
            <a:r>
              <a:rPr lang="en-US" altLang="zh-CN" sz="2400" dirty="0" smtClean="0"/>
              <a:t>GDP</a:t>
            </a:r>
            <a:r>
              <a:rPr lang="zh-CN" altLang="en-US" sz="2400" dirty="0" smtClean="0"/>
              <a:t>虚高：</a:t>
            </a:r>
            <a:r>
              <a:rPr lang="en-US" altLang="zh-CN" sz="2400" dirty="0" smtClean="0"/>
              <a:t>$18,577(1980), $23,201(1990), $28,702(2000), $30,491(2010), </a:t>
            </a:r>
            <a:r>
              <a:rPr lang="en-US" altLang="zh-CN" sz="2400" dirty="0" smtClean="0">
                <a:solidFill>
                  <a:srgbClr val="0000FF"/>
                </a:solidFill>
              </a:rPr>
              <a:t>$55,800</a:t>
            </a:r>
            <a:r>
              <a:rPr lang="en-US" altLang="zh-CN" sz="2400" dirty="0" smtClean="0"/>
              <a:t>(2015) 》</a:t>
            </a:r>
            <a:r>
              <a:rPr lang="zh-CN" altLang="en-US" sz="2400" dirty="0" smtClean="0"/>
              <a:t>虚高的</a:t>
            </a:r>
            <a:r>
              <a:rPr lang="en-US" altLang="zh-CN" sz="2400" dirty="0" smtClean="0"/>
              <a:t>GDP</a:t>
            </a:r>
            <a:r>
              <a:rPr lang="en-US" altLang="zh-CN" sz="2400" dirty="0"/>
              <a:t>~</a:t>
            </a:r>
            <a:r>
              <a:rPr lang="zh-CN" altLang="en-US" sz="2400" dirty="0" smtClean="0"/>
              <a:t>有害的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交易成本</a:t>
            </a:r>
            <a:r>
              <a:rPr lang="zh-CN" altLang="en-US" sz="2400" dirty="0" smtClean="0"/>
              <a:t>（过度医疗、过度官司、虚拟金融）？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弗格森暴乱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(2014)</a:t>
            </a:r>
            <a:r>
              <a:rPr lang="en-US" altLang="zh-CN" sz="2400" dirty="0" smtClean="0"/>
              <a:t>&gt;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圣路易斯人均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GDP$48,738</a:t>
            </a:r>
            <a:r>
              <a:rPr lang="en-US" altLang="zh-CN" sz="2400" dirty="0" smtClean="0"/>
              <a:t>?</a:t>
            </a:r>
            <a:r>
              <a:rPr lang="zh-CN" altLang="en-US" sz="2400" dirty="0" smtClean="0"/>
              <a:t>幸福感？</a:t>
            </a:r>
            <a:endParaRPr lang="en-US" altLang="zh-CN" sz="2400" dirty="0" smtClean="0"/>
          </a:p>
          <a:p>
            <a:endParaRPr lang="en-US" altLang="zh-CN" sz="2400" b="1" dirty="0" smtClean="0">
              <a:solidFill>
                <a:srgbClr val="800000"/>
              </a:solidFill>
            </a:endParaRPr>
          </a:p>
          <a:p>
            <a:r>
              <a:rPr lang="zh-CN" altLang="en-US" sz="2400" b="1" dirty="0" smtClean="0">
                <a:solidFill>
                  <a:srgbClr val="800000"/>
                </a:solidFill>
              </a:rPr>
              <a:t>苏联赶超记录</a:t>
            </a:r>
            <a:r>
              <a:rPr lang="zh-CN" altLang="en-US" sz="2400" dirty="0" smtClean="0"/>
              <a:t>：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$1,448(1930)</a:t>
            </a:r>
            <a:r>
              <a:rPr lang="en-US" altLang="zh-CN" sz="2400" dirty="0" smtClean="0"/>
              <a:t>, $2,144(1940), 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$2,841(1950) 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超英（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1850</a:t>
            </a:r>
            <a:r>
              <a:rPr lang="en-US" altLang="zh-CN" sz="2400" dirty="0" smtClean="0"/>
              <a:t>), $3,945(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1960</a:t>
            </a:r>
            <a:r>
              <a:rPr lang="en-US" altLang="zh-CN" sz="2400" dirty="0" smtClean="0"/>
              <a:t>) 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赶美（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1900</a:t>
            </a:r>
            <a:r>
              <a:rPr lang="zh-CN" altLang="en-US" sz="2400" dirty="0" smtClean="0"/>
              <a:t>），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$5575(1970) </a:t>
            </a:r>
            <a:r>
              <a:rPr lang="zh-CN" altLang="en-US" sz="2400" dirty="0" smtClean="0"/>
              <a:t>可同美国军事对抗，</a:t>
            </a:r>
            <a:r>
              <a:rPr lang="en-US" altLang="zh-CN" sz="2400" dirty="0" smtClean="0"/>
              <a:t>$6427(1980), </a:t>
            </a:r>
            <a:r>
              <a:rPr lang="zh-CN" altLang="en-US" sz="2400" b="1" dirty="0" smtClean="0">
                <a:solidFill>
                  <a:srgbClr val="800000"/>
                </a:solidFill>
              </a:rPr>
              <a:t>俄国</a:t>
            </a:r>
            <a:r>
              <a:rPr lang="en-US" altLang="zh-CN" sz="2400" b="1" dirty="0" smtClean="0">
                <a:solidFill>
                  <a:srgbClr val="800000"/>
                </a:solidFill>
              </a:rPr>
              <a:t>$7779(1990) </a:t>
            </a:r>
            <a:r>
              <a:rPr lang="zh-CN" altLang="en-US" sz="2400" dirty="0" smtClean="0"/>
              <a:t>十年衰退</a:t>
            </a:r>
            <a:r>
              <a:rPr lang="en-US" altLang="zh-CN" sz="2400" dirty="0" smtClean="0"/>
              <a:t>》$5261(2000), $8660 (2010), 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?</a:t>
            </a:r>
            <a:r>
              <a:rPr lang="en-US" altLang="zh-CN" sz="2400" dirty="0" smtClean="0">
                <a:solidFill>
                  <a:srgbClr val="0000FF"/>
                </a:solidFill>
              </a:rPr>
              <a:t> $25400</a:t>
            </a:r>
            <a:r>
              <a:rPr lang="en-US" altLang="zh-CN" sz="2400" dirty="0" smtClean="0"/>
              <a:t>(2015)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中国赶超记录</a:t>
            </a:r>
            <a:r>
              <a:rPr lang="en-US" sz="2400" dirty="0" smtClean="0"/>
              <a:t>：</a:t>
            </a:r>
            <a:r>
              <a:rPr lang="en-US" sz="2400" b="1" dirty="0" smtClean="0">
                <a:solidFill>
                  <a:srgbClr val="FF0000"/>
                </a:solidFill>
              </a:rPr>
              <a:t>$448(1950)</a:t>
            </a:r>
            <a:r>
              <a:rPr lang="en-US" sz="2400" dirty="0" smtClean="0"/>
              <a:t>: 低于印度$619,</a:t>
            </a:r>
            <a:r>
              <a:rPr lang="zh-CN" altLang="en-US" sz="2400" dirty="0" smtClean="0"/>
              <a:t>中国清代</a:t>
            </a:r>
            <a:r>
              <a:rPr lang="en-US" altLang="zh-CN" sz="2400" dirty="0" smtClean="0"/>
              <a:t>$530(1870), </a:t>
            </a:r>
            <a:r>
              <a:rPr lang="zh-CN" altLang="en-US" sz="2400" dirty="0" smtClean="0"/>
              <a:t>日本</a:t>
            </a:r>
            <a:r>
              <a:rPr lang="en-US" altLang="zh-CN" sz="2400" dirty="0" smtClean="0"/>
              <a:t>$520(1150), </a:t>
            </a:r>
            <a:r>
              <a:rPr lang="zh-CN" altLang="en-US" sz="2400" dirty="0" smtClean="0"/>
              <a:t>英国</a:t>
            </a:r>
            <a:r>
              <a:rPr lang="en-US" altLang="zh-CN" sz="2400" dirty="0" smtClean="0"/>
              <a:t>$600(AD1), </a:t>
            </a:r>
            <a:r>
              <a:rPr lang="zh-CN" altLang="en-US" sz="2400" dirty="0" smtClean="0"/>
              <a:t>美国</a:t>
            </a:r>
            <a:r>
              <a:rPr lang="en-US" altLang="zh-CN" sz="2400" dirty="0" smtClean="0"/>
              <a:t>$587(1650),</a:t>
            </a:r>
            <a:r>
              <a:rPr lang="zh-CN" altLang="en-US" sz="2400" dirty="0" smtClean="0"/>
              <a:t>俄国</a:t>
            </a:r>
            <a:r>
              <a:rPr lang="en-US" altLang="zh-CN" sz="2400" dirty="0" smtClean="0"/>
              <a:t>$865(1885)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r>
              <a:rPr lang="en-US" altLang="zh-CN" sz="2400" b="1" dirty="0" smtClean="0">
                <a:solidFill>
                  <a:srgbClr val="FF0000"/>
                </a:solidFill>
              </a:rPr>
              <a:t>$978(1978) </a:t>
            </a:r>
            <a:r>
              <a:rPr lang="en-US" altLang="zh-CN" sz="2400" dirty="0" smtClean="0"/>
              <a:t>~ </a:t>
            </a:r>
            <a:r>
              <a:rPr lang="zh-CN" altLang="en-US" sz="2400" dirty="0" smtClean="0"/>
              <a:t>英国</a:t>
            </a:r>
            <a:r>
              <a:rPr lang="en-US" altLang="zh-CN" sz="2400" dirty="0" smtClean="0"/>
              <a:t>1600</a:t>
            </a:r>
            <a:r>
              <a:rPr lang="zh-CN" altLang="en-US" sz="2400" dirty="0" smtClean="0"/>
              <a:t>，德国</a:t>
            </a:r>
            <a:r>
              <a:rPr lang="en-US" altLang="zh-CN" sz="2400" dirty="0" smtClean="0"/>
              <a:t>1700</a:t>
            </a:r>
            <a:r>
              <a:rPr lang="zh-CN" altLang="en-US" sz="2400" dirty="0" smtClean="0"/>
              <a:t>， 美国</a:t>
            </a:r>
            <a:r>
              <a:rPr lang="en-US" altLang="zh-CN" sz="2400" dirty="0" smtClean="0"/>
              <a:t>1820</a:t>
            </a:r>
            <a:r>
              <a:rPr lang="zh-CN" altLang="en-US" sz="2400" dirty="0" smtClean="0"/>
              <a:t>，日本</a:t>
            </a:r>
            <a:r>
              <a:rPr lang="en-US" altLang="zh-CN" sz="2400" dirty="0" smtClean="0"/>
              <a:t>1890</a:t>
            </a:r>
            <a:r>
              <a:rPr lang="zh-CN" altLang="en-US" sz="2400" dirty="0" smtClean="0"/>
              <a:t>；</a:t>
            </a:r>
            <a:endParaRPr lang="en-US" altLang="zh-CN" sz="2400" dirty="0" smtClean="0"/>
          </a:p>
          <a:p>
            <a:r>
              <a:rPr lang="en-US" altLang="zh-CN" sz="2400" b="1" dirty="0" smtClean="0">
                <a:solidFill>
                  <a:srgbClr val="FF0000"/>
                </a:solidFill>
              </a:rPr>
              <a:t>$8032(2010)</a:t>
            </a:r>
            <a:r>
              <a:rPr lang="en-US" altLang="zh-CN" sz="2400" dirty="0" smtClean="0"/>
              <a:t>~</a:t>
            </a:r>
            <a:r>
              <a:rPr lang="zh-CN" altLang="en-US" sz="2400" dirty="0" smtClean="0"/>
              <a:t>日本</a:t>
            </a:r>
            <a:r>
              <a:rPr lang="en-US" altLang="zh-CN" sz="2400" dirty="0" smtClean="0"/>
              <a:t>1969</a:t>
            </a:r>
            <a:r>
              <a:rPr lang="zh-CN" altLang="en-US" sz="2400" dirty="0" smtClean="0"/>
              <a:t>，德法</a:t>
            </a:r>
            <a:r>
              <a:rPr lang="en-US" altLang="zh-CN" sz="2400" dirty="0" smtClean="0"/>
              <a:t>1962</a:t>
            </a:r>
            <a:r>
              <a:rPr lang="zh-CN" altLang="en-US" sz="2400" dirty="0" smtClean="0"/>
              <a:t>，英国</a:t>
            </a:r>
            <a:r>
              <a:rPr lang="en-US" altLang="zh-CN" sz="2400" dirty="0" smtClean="0"/>
              <a:t>1958</a:t>
            </a:r>
            <a:r>
              <a:rPr lang="zh-CN" altLang="en-US" sz="2400" dirty="0" smtClean="0"/>
              <a:t>， 美国</a:t>
            </a:r>
            <a:r>
              <a:rPr lang="en-US" altLang="zh-CN" sz="2400" dirty="0" smtClean="0"/>
              <a:t>1941</a:t>
            </a:r>
            <a:r>
              <a:rPr lang="zh-CN" altLang="en-US" sz="2400" dirty="0" smtClean="0"/>
              <a:t>，接近俄国（</a:t>
            </a:r>
            <a:r>
              <a:rPr lang="en-US" altLang="zh-CN" sz="2400" dirty="0" smtClean="0"/>
              <a:t>2005</a:t>
            </a:r>
            <a:r>
              <a:rPr lang="zh-CN" altLang="en-US" sz="2400" dirty="0" smtClean="0"/>
              <a:t>）， 超过苏联（</a:t>
            </a:r>
            <a:r>
              <a:rPr lang="en-US" altLang="zh-CN" sz="2400" dirty="0" smtClean="0"/>
              <a:t>2010</a:t>
            </a:r>
            <a:r>
              <a:rPr lang="zh-CN" altLang="en-US" sz="2400" dirty="0" smtClean="0"/>
              <a:t>）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4330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134683" y="274638"/>
            <a:ext cx="8758492" cy="922337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>
                <a:latin typeface="Arial" charset="0"/>
                <a:ea typeface="宋体" charset="0"/>
              </a:rPr>
              <a:t>从</a:t>
            </a:r>
            <a:r>
              <a:rPr lang="en-US" dirty="0" smtClean="0">
                <a:latin typeface="Arial" charset="0"/>
                <a:ea typeface="宋体" charset="0"/>
              </a:rPr>
              <a:t>麦</a:t>
            </a:r>
            <a:r>
              <a:rPr lang="en-US" dirty="0">
                <a:latin typeface="Arial" charset="0"/>
                <a:ea typeface="宋体" charset="0"/>
              </a:rPr>
              <a:t>迪逊《</a:t>
            </a:r>
            <a:r>
              <a:rPr lang="en-US" b="1" dirty="0">
                <a:solidFill>
                  <a:srgbClr val="0000FF"/>
                </a:solidFill>
                <a:latin typeface="Arial" charset="0"/>
                <a:ea typeface="宋体" charset="0"/>
              </a:rPr>
              <a:t>千年经济史</a:t>
            </a:r>
            <a:r>
              <a:rPr lang="en-US" dirty="0" smtClean="0">
                <a:latin typeface="Arial" charset="0"/>
                <a:ea typeface="宋体" charset="0"/>
              </a:rPr>
              <a:t>》</a:t>
            </a:r>
            <a:r>
              <a:rPr lang="zh-CN" altLang="en-US" dirty="0" smtClean="0">
                <a:latin typeface="Arial" charset="0"/>
                <a:ea typeface="宋体" charset="0"/>
              </a:rPr>
              <a:t>看</a:t>
            </a:r>
            <a:r>
              <a:rPr lang="zh-CN" altLang="en-US" b="1" dirty="0" smtClean="0">
                <a:solidFill>
                  <a:srgbClr val="FF0000"/>
                </a:solidFill>
                <a:latin typeface="Arial" charset="0"/>
                <a:ea typeface="宋体" charset="0"/>
              </a:rPr>
              <a:t>中国道路</a:t>
            </a:r>
            <a:endParaRPr lang="en-US" b="1" dirty="0">
              <a:solidFill>
                <a:srgbClr val="FF0000"/>
              </a:solidFill>
              <a:latin typeface="Arial" charset="0"/>
              <a:ea typeface="宋体" charset="0"/>
            </a:endParaRP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395288" y="1412875"/>
            <a:ext cx="8497887" cy="4968875"/>
          </a:xfrm>
        </p:spPr>
        <p:txBody>
          <a:bodyPr/>
          <a:lstStyle/>
          <a:p>
            <a:r>
              <a:rPr lang="en-US" altLang="ja-JP" sz="3600" b="1" dirty="0" smtClean="0">
                <a:latin typeface="Arial" charset="0"/>
                <a:ea typeface="宋体" charset="0"/>
              </a:rPr>
              <a:t>1950</a:t>
            </a:r>
            <a:r>
              <a:rPr lang="en-US" altLang="ja-JP" sz="3600" b="1" dirty="0">
                <a:latin typeface="Arial" charset="0"/>
                <a:ea typeface="宋体" charset="0"/>
              </a:rPr>
              <a:t>-2010</a:t>
            </a:r>
            <a:r>
              <a:rPr lang="zh-CN" altLang="en-US" sz="3600" b="1" dirty="0">
                <a:latin typeface="Arial" charset="0"/>
                <a:ea typeface="宋体" charset="0"/>
              </a:rPr>
              <a:t>年</a:t>
            </a:r>
            <a:r>
              <a:rPr lang="zh-CN" altLang="en-US" sz="3600" dirty="0" smtClean="0">
                <a:latin typeface="Arial" charset="0"/>
                <a:ea typeface="宋体" charset="0"/>
              </a:rPr>
              <a:t>，</a:t>
            </a:r>
            <a:r>
              <a:rPr lang="zh-CN" altLang="en-US" sz="3600" b="1" dirty="0" smtClean="0">
                <a:solidFill>
                  <a:srgbClr val="FF0000"/>
                </a:solidFill>
                <a:latin typeface="Arial" charset="0"/>
                <a:ea typeface="宋体" charset="0"/>
              </a:rPr>
              <a:t>中国</a:t>
            </a:r>
            <a:r>
              <a:rPr lang="en-US" altLang="ja-JP" sz="3600" b="1" dirty="0" smtClean="0">
                <a:solidFill>
                  <a:srgbClr val="FF0000"/>
                </a:solidFill>
                <a:latin typeface="Arial" charset="0"/>
                <a:ea typeface="宋体" charset="0"/>
              </a:rPr>
              <a:t>60</a:t>
            </a:r>
            <a:r>
              <a:rPr lang="zh-CN" altLang="en-US" sz="3600" b="1" dirty="0">
                <a:solidFill>
                  <a:srgbClr val="FF0000"/>
                </a:solidFill>
                <a:latin typeface="Arial" charset="0"/>
                <a:ea typeface="宋体" charset="0"/>
              </a:rPr>
              <a:t>年</a:t>
            </a:r>
            <a:r>
              <a:rPr lang="zh-CN" altLang="en-US" sz="3600" b="1" dirty="0">
                <a:latin typeface="Arial" charset="0"/>
                <a:ea typeface="宋体" charset="0"/>
              </a:rPr>
              <a:t>人均</a:t>
            </a:r>
            <a:r>
              <a:rPr lang="en-US" altLang="zh-CN" sz="3600" b="1" dirty="0">
                <a:latin typeface="Arial" charset="0"/>
                <a:ea typeface="宋体" charset="0"/>
              </a:rPr>
              <a:t>GDP</a:t>
            </a:r>
            <a:r>
              <a:rPr lang="zh-CN" altLang="en-US" sz="3600" dirty="0">
                <a:latin typeface="Arial" charset="0"/>
                <a:ea typeface="宋体" charset="0"/>
              </a:rPr>
              <a:t>的增长</a:t>
            </a:r>
            <a:r>
              <a:rPr lang="en-US" altLang="zh-CN" sz="3600" dirty="0">
                <a:latin typeface="Arial" charset="0"/>
                <a:ea typeface="宋体" charset="0"/>
              </a:rPr>
              <a:t>: </a:t>
            </a:r>
            <a:r>
              <a:rPr lang="en-US" altLang="zh-CN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$448</a:t>
            </a:r>
            <a:r>
              <a:rPr lang="en-US" altLang="zh-CN" sz="3600" dirty="0">
                <a:latin typeface="Arial" charset="0"/>
                <a:ea typeface="宋体" charset="0"/>
              </a:rPr>
              <a:t>(</a:t>
            </a:r>
            <a:r>
              <a:rPr lang="en-US" altLang="zh-CN" sz="3600" dirty="0">
                <a:solidFill>
                  <a:srgbClr val="0000FF"/>
                </a:solidFill>
                <a:latin typeface="Arial" charset="0"/>
                <a:ea typeface="宋体" charset="0"/>
              </a:rPr>
              <a:t>1950</a:t>
            </a:r>
            <a:r>
              <a:rPr lang="en-US" altLang="zh-CN" sz="3600" dirty="0">
                <a:latin typeface="Arial" charset="0"/>
                <a:ea typeface="宋体" charset="0"/>
              </a:rPr>
              <a:t>) - $978(1978) -</a:t>
            </a:r>
            <a:r>
              <a:rPr lang="en-US" altLang="zh-CN" sz="3600" b="1" dirty="0">
                <a:solidFill>
                  <a:srgbClr val="FF0000"/>
                </a:solidFill>
                <a:latin typeface="Arial" charset="0"/>
                <a:ea typeface="宋体" charset="0"/>
              </a:rPr>
              <a:t>$8032</a:t>
            </a:r>
            <a:r>
              <a:rPr lang="en-US" altLang="zh-CN" sz="3600" dirty="0">
                <a:latin typeface="Arial" charset="0"/>
                <a:ea typeface="宋体" charset="0"/>
              </a:rPr>
              <a:t>(</a:t>
            </a:r>
            <a:r>
              <a:rPr lang="en-US" altLang="zh-CN" sz="3600" b="1" dirty="0">
                <a:solidFill>
                  <a:srgbClr val="FF0000"/>
                </a:solidFill>
                <a:latin typeface="Arial" charset="0"/>
                <a:ea typeface="宋体" charset="0"/>
              </a:rPr>
              <a:t>2010</a:t>
            </a:r>
            <a:r>
              <a:rPr lang="en-US" altLang="zh-CN" sz="3600" dirty="0">
                <a:latin typeface="Arial" charset="0"/>
                <a:ea typeface="宋体" charset="0"/>
              </a:rPr>
              <a:t>)</a:t>
            </a:r>
          </a:p>
          <a:p>
            <a:r>
              <a:rPr lang="zh-CN" altLang="en-US" sz="3600" dirty="0">
                <a:latin typeface="Arial" charset="0"/>
                <a:ea typeface="宋体" charset="0"/>
              </a:rPr>
              <a:t>相当于</a:t>
            </a:r>
            <a:r>
              <a:rPr lang="zh-CN" altLang="en-US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英、法、德</a:t>
            </a:r>
            <a:r>
              <a:rPr lang="zh-CN" altLang="en-US" sz="3600" dirty="0">
                <a:latin typeface="Arial" charset="0"/>
                <a:ea typeface="宋体" charset="0"/>
              </a:rPr>
              <a:t>的 </a:t>
            </a:r>
            <a:r>
              <a:rPr lang="en-US" altLang="ja-JP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10</a:t>
            </a:r>
            <a:r>
              <a:rPr lang="en-US" altLang="zh-CN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0</a:t>
            </a:r>
            <a:r>
              <a:rPr lang="en-US" altLang="ja-JP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0</a:t>
            </a:r>
            <a:r>
              <a:rPr lang="zh-CN" altLang="en-US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年</a:t>
            </a:r>
            <a:r>
              <a:rPr lang="zh-CN" altLang="en-US" sz="3600" dirty="0">
                <a:latin typeface="Arial" charset="0"/>
                <a:ea typeface="宋体" charset="0"/>
              </a:rPr>
              <a:t>、</a:t>
            </a:r>
            <a:endParaRPr lang="en-US" altLang="zh-CN" sz="3600" dirty="0">
              <a:latin typeface="Arial" charset="0"/>
              <a:ea typeface="宋体" charset="0"/>
            </a:endParaRPr>
          </a:p>
          <a:p>
            <a:r>
              <a:rPr lang="zh-CN" altLang="en-US" sz="3600" dirty="0">
                <a:solidFill>
                  <a:srgbClr val="0000FF"/>
                </a:solidFill>
                <a:latin typeface="Arial" charset="0"/>
                <a:ea typeface="宋体" charset="0"/>
              </a:rPr>
              <a:t>日本</a:t>
            </a:r>
            <a:r>
              <a:rPr lang="en-US" altLang="ja-JP" sz="3600" dirty="0">
                <a:solidFill>
                  <a:srgbClr val="0000FF"/>
                </a:solidFill>
                <a:latin typeface="Arial" charset="0"/>
                <a:ea typeface="宋体" charset="0"/>
              </a:rPr>
              <a:t>470</a:t>
            </a:r>
            <a:r>
              <a:rPr lang="zh-CN" altLang="en-US" sz="3600" dirty="0">
                <a:solidFill>
                  <a:srgbClr val="0000FF"/>
                </a:solidFill>
                <a:latin typeface="Arial" charset="0"/>
                <a:ea typeface="宋体" charset="0"/>
              </a:rPr>
              <a:t>年</a:t>
            </a:r>
            <a:r>
              <a:rPr lang="zh-CN" altLang="en-US" sz="3600" dirty="0">
                <a:latin typeface="Arial" charset="0"/>
                <a:ea typeface="宋体" charset="0"/>
              </a:rPr>
              <a:t>、</a:t>
            </a:r>
            <a:r>
              <a:rPr lang="zh-CN" altLang="en-US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俄国</a:t>
            </a:r>
            <a:r>
              <a:rPr lang="en-US" altLang="ja-JP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430</a:t>
            </a:r>
            <a:r>
              <a:rPr lang="zh-CN" altLang="en-US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年</a:t>
            </a:r>
            <a:r>
              <a:rPr lang="zh-CN" altLang="en-US" sz="3600" dirty="0">
                <a:latin typeface="Arial" charset="0"/>
                <a:ea typeface="宋体" charset="0"/>
              </a:rPr>
              <a:t>，</a:t>
            </a:r>
            <a:r>
              <a:rPr lang="zh-CN" altLang="en-US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美国</a:t>
            </a:r>
            <a:r>
              <a:rPr lang="en-US" altLang="ja-JP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340</a:t>
            </a:r>
            <a:r>
              <a:rPr lang="zh-CN" altLang="en-US" sz="3600" b="1" dirty="0">
                <a:solidFill>
                  <a:srgbClr val="0000FF"/>
                </a:solidFill>
                <a:latin typeface="Arial" charset="0"/>
                <a:ea typeface="宋体" charset="0"/>
              </a:rPr>
              <a:t>年</a:t>
            </a:r>
            <a:r>
              <a:rPr lang="zh-CN" altLang="en-US" sz="3600" dirty="0">
                <a:latin typeface="Arial" charset="0"/>
                <a:ea typeface="宋体" charset="0"/>
              </a:rPr>
              <a:t>、韩国</a:t>
            </a:r>
            <a:r>
              <a:rPr lang="en-US" altLang="ja-JP" sz="3600" dirty="0">
                <a:latin typeface="Arial" charset="0"/>
                <a:ea typeface="宋体" charset="0"/>
              </a:rPr>
              <a:t>170</a:t>
            </a:r>
            <a:r>
              <a:rPr lang="zh-CN" altLang="en-US" sz="3600" dirty="0">
                <a:latin typeface="Arial" charset="0"/>
                <a:ea typeface="宋体" charset="0"/>
              </a:rPr>
              <a:t>年的发展。</a:t>
            </a:r>
            <a:endParaRPr lang="en-US" altLang="zh-CN" sz="3600" dirty="0">
              <a:latin typeface="Arial" charset="0"/>
              <a:ea typeface="宋体" charset="0"/>
            </a:endParaRPr>
          </a:p>
          <a:p>
            <a:r>
              <a:rPr lang="zh-CN" altLang="en-US" sz="3600" dirty="0">
                <a:latin typeface="Arial" charset="0"/>
                <a:ea typeface="宋体" charset="0"/>
              </a:rPr>
              <a:t>注意：中国的人口是发达国家总和的</a:t>
            </a:r>
            <a:r>
              <a:rPr lang="en-US" altLang="ja-JP" sz="3600" dirty="0">
                <a:latin typeface="Arial" charset="0"/>
                <a:ea typeface="宋体" charset="0"/>
              </a:rPr>
              <a:t>2</a:t>
            </a:r>
            <a:r>
              <a:rPr lang="zh-CN" altLang="en-US" sz="3600" dirty="0">
                <a:latin typeface="Arial" charset="0"/>
                <a:ea typeface="宋体" charset="0"/>
              </a:rPr>
              <a:t>倍，日本的</a:t>
            </a:r>
            <a:r>
              <a:rPr lang="en-US" altLang="ja-JP" sz="3600" dirty="0">
                <a:latin typeface="Arial" charset="0"/>
                <a:ea typeface="宋体" charset="0"/>
              </a:rPr>
              <a:t>11</a:t>
            </a:r>
            <a:r>
              <a:rPr lang="zh-CN" altLang="en-US" sz="3600" dirty="0">
                <a:latin typeface="Arial" charset="0"/>
                <a:ea typeface="宋体" charset="0"/>
              </a:rPr>
              <a:t>倍，韩国的</a:t>
            </a:r>
            <a:r>
              <a:rPr lang="en-US" altLang="ja-JP" sz="3600" dirty="0">
                <a:latin typeface="Arial" charset="0"/>
                <a:ea typeface="宋体" charset="0"/>
              </a:rPr>
              <a:t>28</a:t>
            </a:r>
            <a:r>
              <a:rPr lang="zh-CN" altLang="en-US" sz="3600" dirty="0">
                <a:latin typeface="Arial" charset="0"/>
                <a:ea typeface="宋体" charset="0"/>
              </a:rPr>
              <a:t>倍。</a:t>
            </a:r>
            <a:r>
              <a:rPr lang="en-US" altLang="ja-JP" sz="3600" dirty="0">
                <a:latin typeface="Arial" charset="0"/>
                <a:ea typeface="宋体" charset="0"/>
              </a:rPr>
              <a:t> </a:t>
            </a:r>
            <a:endParaRPr lang="en-US" sz="3600" dirty="0">
              <a:latin typeface="Arial" charset="0"/>
              <a:ea typeface="宋体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255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2933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思考</a:t>
            </a:r>
            <a:r>
              <a:rPr lang="en-US" dirty="0" smtClean="0"/>
              <a:t>与</a:t>
            </a:r>
            <a:r>
              <a:rPr lang="zh-CN" altLang="en-US" dirty="0" smtClean="0"/>
              <a:t>估计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14" y="834571"/>
            <a:ext cx="8672286" cy="5733143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sz="2400" dirty="0" smtClean="0"/>
              <a:t>【GDP</a:t>
            </a:r>
            <a:r>
              <a:rPr lang="zh-CN" altLang="en-US" sz="2400" dirty="0" smtClean="0"/>
              <a:t>的经济</a:t>
            </a:r>
            <a:r>
              <a:rPr lang="en-US" altLang="zh-CN" sz="2400" dirty="0" smtClean="0"/>
              <a:t>-</a:t>
            </a:r>
            <a:r>
              <a:rPr lang="zh-CN" altLang="en-US" sz="2400" dirty="0" smtClean="0"/>
              <a:t>社会意义</a:t>
            </a:r>
            <a:r>
              <a:rPr lang="en-US" altLang="zh-CN" sz="2400" dirty="0" smtClean="0"/>
              <a:t>】</a:t>
            </a:r>
          </a:p>
          <a:p>
            <a:r>
              <a:rPr lang="en-US" altLang="zh-CN" sz="2400" dirty="0" smtClean="0">
                <a:solidFill>
                  <a:srgbClr val="0000FF"/>
                </a:solidFill>
              </a:rPr>
              <a:t>GDP</a:t>
            </a:r>
            <a:r>
              <a:rPr lang="zh-CN" altLang="en-US" sz="2400" dirty="0" smtClean="0"/>
              <a:t>的</a:t>
            </a:r>
            <a:r>
              <a:rPr lang="zh-CN" altLang="en-US" sz="2400" b="1" dirty="0" smtClean="0">
                <a:solidFill>
                  <a:srgbClr val="800000"/>
                </a:solidFill>
              </a:rPr>
              <a:t>经济规模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可以代表</a:t>
            </a:r>
            <a:r>
              <a:rPr lang="zh-CN" altLang="en-US" sz="2400" b="1" dirty="0" smtClean="0">
                <a:solidFill>
                  <a:srgbClr val="800000"/>
                </a:solidFill>
              </a:rPr>
              <a:t>国际谈判的话语权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中国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有效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GDP</a:t>
            </a:r>
            <a:r>
              <a:rPr lang="zh-CN" altLang="en-US" sz="2400" dirty="0" smtClean="0"/>
              <a:t>远超西方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小富国没有话语权，只是大国的依赖经济</a:t>
            </a:r>
            <a:endParaRPr lang="en-US" altLang="zh-CN" sz="2400" dirty="0" smtClean="0"/>
          </a:p>
          <a:p>
            <a:r>
              <a:rPr lang="zh-CN" altLang="en-US" sz="2400" b="1" dirty="0" smtClean="0">
                <a:solidFill>
                  <a:srgbClr val="0000FF"/>
                </a:solidFill>
              </a:rPr>
              <a:t>人均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GDP</a:t>
            </a:r>
            <a:r>
              <a:rPr lang="zh-CN" altLang="en-US" sz="2400" dirty="0" smtClean="0"/>
              <a:t>测量的是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市场化</a:t>
            </a:r>
            <a:r>
              <a:rPr lang="zh-CN" altLang="en-US" sz="2400" dirty="0" smtClean="0"/>
              <a:t>、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城市化</a:t>
            </a:r>
            <a:r>
              <a:rPr lang="zh-CN" altLang="en-US" sz="2400" dirty="0" smtClean="0"/>
              <a:t>的程度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不代表真实的</a:t>
            </a:r>
            <a:r>
              <a:rPr lang="zh-CN" altLang="en-US" sz="2400" b="1" dirty="0" smtClean="0">
                <a:solidFill>
                  <a:srgbClr val="008000"/>
                </a:solidFill>
              </a:rPr>
              <a:t>生活质量</a:t>
            </a:r>
            <a:r>
              <a:rPr lang="zh-CN" altLang="en-US" sz="2400" dirty="0" smtClean="0"/>
              <a:t>和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国际竞争力</a:t>
            </a:r>
            <a:endParaRPr lang="en-US" altLang="zh-CN" sz="2400" b="1" dirty="0" smtClean="0">
              <a:solidFill>
                <a:srgbClr val="FF0000"/>
              </a:solidFill>
            </a:endParaRPr>
          </a:p>
          <a:p>
            <a:r>
              <a:rPr lang="zh-CN" altLang="en-US" sz="2400" dirty="0" smtClean="0"/>
              <a:t>金融过度发展</a:t>
            </a:r>
            <a:r>
              <a:rPr lang="en-US" altLang="zh-CN" sz="2400" dirty="0" smtClean="0"/>
              <a:t>》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经济虚拟化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增加的大部是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有害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GDP</a:t>
            </a:r>
            <a:r>
              <a:rPr lang="zh-CN" altLang="en-US" sz="2400" dirty="0" smtClean="0"/>
              <a:t>：过度医疗、过度金融投机、过度官司、虚假媒体、无理战争</a:t>
            </a:r>
            <a:r>
              <a:rPr lang="zh-CN" altLang="zh-CN" sz="2400" b="1" dirty="0" smtClean="0"/>
              <a:t>》</a:t>
            </a:r>
            <a:r>
              <a:rPr lang="zh-CN" altLang="en-US" sz="2400" b="1" dirty="0" smtClean="0"/>
              <a:t>主要增加 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交易成本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~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熵</a:t>
            </a:r>
            <a:endParaRPr lang="en-US" altLang="zh-CN" sz="2400" b="1" dirty="0" smtClean="0">
              <a:solidFill>
                <a:srgbClr val="0000FF"/>
              </a:solidFill>
            </a:endParaRPr>
          </a:p>
          <a:p>
            <a:r>
              <a:rPr lang="zh-CN" altLang="zh-CN" sz="2400" dirty="0" smtClean="0"/>
              <a:t>【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中国真实的人均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GDP</a:t>
            </a:r>
            <a:r>
              <a:rPr lang="en-US" altLang="zh-CN" sz="2400" dirty="0" smtClean="0"/>
              <a:t>】</a:t>
            </a:r>
            <a:r>
              <a:rPr lang="zh-CN" altLang="en-US" sz="2400" dirty="0" smtClean="0"/>
              <a:t>沿海城市超过南欧，内地城市超过东欧，（统计平均）达到世界银行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高收入国家的下限</a:t>
            </a:r>
            <a:r>
              <a:rPr lang="zh-CN" altLang="en-US" sz="2400" dirty="0" smtClean="0"/>
              <a:t>（东欧、俄国），已超越“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中等收入国家陷阱</a:t>
            </a:r>
            <a:r>
              <a:rPr lang="zh-CN" altLang="en-US" sz="2400" dirty="0" smtClean="0"/>
              <a:t>”（</a:t>
            </a:r>
            <a:r>
              <a:rPr lang="en-US" sz="2400" dirty="0"/>
              <a:t>巴西，伊朗，墨西哥，土耳其，马来</a:t>
            </a:r>
            <a:r>
              <a:rPr lang="en-US" sz="2400" dirty="0" smtClean="0"/>
              <a:t>西亚）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原因：中国财政税收统计系统不健全！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低估服务业和居民收入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中国金融业的基础建设薄弱！！！</a:t>
            </a:r>
            <a:endParaRPr lang="en-US" sz="2400" dirty="0" smtClean="0"/>
          </a:p>
          <a:p>
            <a:r>
              <a:rPr lang="en-US" altLang="zh-CN" sz="2400" dirty="0" smtClean="0"/>
              <a:t>【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中国的世界定位</a:t>
            </a:r>
            <a:r>
              <a:rPr lang="en-US" altLang="zh-CN" sz="2400" dirty="0" smtClean="0"/>
              <a:t>~</a:t>
            </a:r>
            <a:r>
              <a:rPr lang="zh-CN" altLang="en-US" sz="2400" dirty="0" smtClean="0"/>
              <a:t>发展目标</a:t>
            </a:r>
            <a:r>
              <a:rPr lang="en-US" altLang="zh-CN" sz="2400" dirty="0" smtClean="0"/>
              <a:t>】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不是日本（</a:t>
            </a:r>
            <a:r>
              <a:rPr lang="en-US" altLang="zh-CN" sz="2400" b="1" dirty="0" smtClean="0">
                <a:solidFill>
                  <a:srgbClr val="0000FF"/>
                </a:solidFill>
              </a:rPr>
              <a:t>1970s)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是美国（</a:t>
            </a:r>
            <a:r>
              <a:rPr lang="en-US" altLang="zh-CN" sz="2400" dirty="0" smtClean="0"/>
              <a:t>1900</a:t>
            </a:r>
            <a:r>
              <a:rPr lang="zh-CN" altLang="en-US" sz="2400" dirty="0" smtClean="0"/>
              <a:t>）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中国工业产量世界第一，但没有占领科技、军事、金融制高点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还有</a:t>
            </a:r>
            <a:r>
              <a:rPr lang="en-US" altLang="zh-CN" sz="2400" dirty="0" smtClean="0"/>
              <a:t>30-50</a:t>
            </a:r>
            <a:r>
              <a:rPr lang="zh-CN" altLang="en-US" sz="2400" dirty="0" smtClean="0"/>
              <a:t>年高速发展机遇！</a:t>
            </a:r>
            <a:endParaRPr lang="en-US" altLang="zh-CN" sz="2400" dirty="0" smtClean="0"/>
          </a:p>
          <a:p>
            <a:r>
              <a:rPr lang="zh-CN" altLang="zh-CN" sz="2400" dirty="0" smtClean="0"/>
              <a:t>【</a:t>
            </a:r>
            <a:r>
              <a:rPr lang="zh-CN" altLang="en-US" sz="2400" dirty="0" smtClean="0"/>
              <a:t>中国发展的主要障碍</a:t>
            </a:r>
            <a:r>
              <a:rPr lang="en-US" altLang="zh-CN" sz="2400" dirty="0" smtClean="0"/>
              <a:t>】</a:t>
            </a:r>
            <a:r>
              <a:rPr lang="zh-CN" altLang="en-US" sz="2400" dirty="0" smtClean="0"/>
              <a:t>内向思维，迷信西方中心论</a:t>
            </a:r>
            <a:endParaRPr lang="en-US" altLang="zh-CN" sz="2400" dirty="0"/>
          </a:p>
          <a:p>
            <a:r>
              <a:rPr lang="zh-CN" altLang="zh-CN" sz="2400" dirty="0" smtClean="0"/>
              <a:t>【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明清的历史教训</a:t>
            </a:r>
            <a:r>
              <a:rPr lang="en-US" altLang="zh-CN" sz="2400" dirty="0" smtClean="0"/>
              <a:t>】</a:t>
            </a:r>
            <a:r>
              <a:rPr lang="zh-CN" altLang="en-US" sz="2400" dirty="0" smtClean="0"/>
              <a:t>错失海外发展机遇（儒家内向思维），丧失信用主导权（白银</a:t>
            </a:r>
            <a:r>
              <a:rPr lang="en-US" altLang="zh-CN" sz="2400" dirty="0" smtClean="0"/>
              <a:t>=</a:t>
            </a:r>
            <a:r>
              <a:rPr lang="zh-CN" altLang="en-US" sz="2400" dirty="0" smtClean="0"/>
              <a:t>货币美元化），追求货币财富而非物质资源，闭关政策（把走私商人打成叛国倭寇），弱军政策（功高震主）</a:t>
            </a:r>
            <a:endParaRPr lang="en-US" altLang="zh-CN" sz="2400" dirty="0" smtClean="0"/>
          </a:p>
          <a:p>
            <a:r>
              <a:rPr lang="zh-CN" altLang="zh-CN" sz="2400" dirty="0" smtClean="0"/>
              <a:t>【</a:t>
            </a:r>
            <a:r>
              <a:rPr lang="zh-CN" altLang="en-US" sz="2400" dirty="0" smtClean="0"/>
              <a:t>对比</a:t>
            </a:r>
            <a:r>
              <a:rPr lang="en-US" altLang="zh-CN" sz="2400" dirty="0" smtClean="0"/>
              <a:t>】</a:t>
            </a:r>
            <a:r>
              <a:rPr lang="zh-CN" altLang="en-US" sz="2400" dirty="0" smtClean="0"/>
              <a:t>英国的殖民政策：女王与海盗分成、授爵，东印度公司的垄断特许权</a:t>
            </a:r>
            <a:r>
              <a:rPr lang="en-US" altLang="zh-CN" sz="2400" dirty="0" smtClean="0"/>
              <a:t>+</a:t>
            </a:r>
            <a:r>
              <a:rPr lang="zh-CN" altLang="en-US" sz="2400" dirty="0" smtClean="0"/>
              <a:t>军队私有化</a:t>
            </a:r>
            <a:endParaRPr lang="en-US" altLang="zh-CN" sz="2400" dirty="0" smtClean="0"/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2877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999" y="274638"/>
            <a:ext cx="8617857" cy="850219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二，</a:t>
            </a:r>
            <a:r>
              <a:rPr lang="en-US" dirty="0" smtClean="0"/>
              <a:t>中国崛起后</a:t>
            </a:r>
            <a:r>
              <a:rPr lang="zh-CN" altLang="en-US" dirty="0" smtClean="0"/>
              <a:t>对</a:t>
            </a:r>
            <a:r>
              <a:rPr lang="en-US" b="1" dirty="0" smtClean="0">
                <a:solidFill>
                  <a:srgbClr val="0000FF"/>
                </a:solidFill>
              </a:rPr>
              <a:t>西方</a:t>
            </a:r>
            <a:r>
              <a:rPr lang="zh-CN" altLang="en-US" b="1" dirty="0" smtClean="0">
                <a:solidFill>
                  <a:srgbClr val="0000FF"/>
                </a:solidFill>
              </a:rPr>
              <a:t>中心论</a:t>
            </a:r>
            <a:r>
              <a:rPr lang="en-US" dirty="0" smtClean="0"/>
              <a:t>的</a:t>
            </a:r>
            <a:r>
              <a:rPr lang="en-US" dirty="0" smtClean="0">
                <a:solidFill>
                  <a:srgbClr val="FF0000"/>
                </a:solidFill>
              </a:rPr>
              <a:t>反思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999" y="1124857"/>
            <a:ext cx="8617857" cy="5606143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Bernal, Martin</a:t>
            </a:r>
            <a:r>
              <a:rPr lang="en-US" b="1" dirty="0">
                <a:solidFill>
                  <a:srgbClr val="800000"/>
                </a:solidFill>
              </a:rPr>
              <a:t>. </a:t>
            </a:r>
            <a:r>
              <a:rPr lang="en-US" b="1" i="1" dirty="0">
                <a:solidFill>
                  <a:srgbClr val="800000"/>
                </a:solidFill>
              </a:rPr>
              <a:t>Black Athena</a:t>
            </a:r>
            <a:r>
              <a:rPr lang="en-US" i="1" dirty="0"/>
              <a:t>: the </a:t>
            </a:r>
            <a:r>
              <a:rPr lang="en-US" i="1" dirty="0" err="1"/>
              <a:t>Afroasiatic</a:t>
            </a:r>
            <a:r>
              <a:rPr lang="en-US" i="1" dirty="0"/>
              <a:t> Roots of Classical Civilization</a:t>
            </a:r>
            <a:r>
              <a:rPr lang="en-US" dirty="0"/>
              <a:t>, Rutgers University Press, (1987</a:t>
            </a:r>
            <a:r>
              <a:rPr lang="en-US" dirty="0" smtClean="0"/>
              <a:t>)</a:t>
            </a:r>
            <a:r>
              <a:rPr lang="zh-CN" altLang="en-US" dirty="0"/>
              <a:t> 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质疑希腊神话源头</a:t>
            </a:r>
            <a:endParaRPr lang="en-US" dirty="0" smtClean="0"/>
          </a:p>
          <a:p>
            <a:r>
              <a:rPr lang="en-US" dirty="0" smtClean="0"/>
              <a:t>Huntington</a:t>
            </a:r>
            <a:r>
              <a:rPr lang="en-US" dirty="0"/>
              <a:t>, Samuel P. </a:t>
            </a:r>
            <a:r>
              <a:rPr lang="en-US" i="1" dirty="0">
                <a:solidFill>
                  <a:srgbClr val="800000"/>
                </a:solidFill>
              </a:rPr>
              <a:t>The Clash of Civilizations </a:t>
            </a:r>
            <a:r>
              <a:rPr lang="en-US" i="1" dirty="0"/>
              <a:t>and the Remaking of World Order</a:t>
            </a:r>
            <a:r>
              <a:rPr lang="en-US" dirty="0"/>
              <a:t>, Simon &amp; Schuster, New York (1996</a:t>
            </a:r>
            <a:r>
              <a:rPr lang="en-US" dirty="0" smtClean="0"/>
              <a:t>)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西方文明衰落</a:t>
            </a:r>
            <a:endParaRPr lang="en-US" dirty="0"/>
          </a:p>
          <a:p>
            <a:r>
              <a:rPr lang="en-US" dirty="0" err="1" smtClean="0"/>
              <a:t>Mensies</a:t>
            </a:r>
            <a:r>
              <a:rPr lang="en-US" dirty="0"/>
              <a:t>, Gavin</a:t>
            </a:r>
            <a:r>
              <a:rPr lang="en-US" i="1" dirty="0"/>
              <a:t>. </a:t>
            </a:r>
            <a:r>
              <a:rPr lang="en-US" b="1" i="1" dirty="0">
                <a:solidFill>
                  <a:srgbClr val="800000"/>
                </a:solidFill>
              </a:rPr>
              <a:t>1421: The Year China Discovered America</a:t>
            </a:r>
            <a:r>
              <a:rPr lang="en-US" dirty="0"/>
              <a:t>, Bantam, New York (2002</a:t>
            </a:r>
            <a:r>
              <a:rPr lang="en-US" dirty="0" smtClean="0"/>
              <a:t>)</a:t>
            </a:r>
            <a:r>
              <a:rPr lang="zh-CN" altLang="en-US" dirty="0"/>
              <a:t> </a:t>
            </a:r>
            <a:r>
              <a:rPr lang="en-US" altLang="zh-CN" dirty="0" smtClean="0"/>
              <a:t>》</a:t>
            </a:r>
            <a:r>
              <a:rPr lang="zh-CN" altLang="en-US" dirty="0" smtClean="0"/>
              <a:t>郑和超越</a:t>
            </a:r>
            <a:endParaRPr lang="en-US" altLang="zh-CN" dirty="0" smtClean="0"/>
          </a:p>
          <a:p>
            <a:r>
              <a:rPr lang="en-US" dirty="0" err="1"/>
              <a:t>Formenko</a:t>
            </a:r>
            <a:r>
              <a:rPr lang="en-US" dirty="0"/>
              <a:t>, Anatoly,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i="1" dirty="0">
                <a:solidFill>
                  <a:srgbClr val="800000"/>
                </a:solidFill>
              </a:rPr>
              <a:t>History: Fiction or Science?</a:t>
            </a:r>
            <a:r>
              <a:rPr lang="en-US" b="1" dirty="0">
                <a:solidFill>
                  <a:srgbClr val="800000"/>
                </a:solidFill>
              </a:rPr>
              <a:t> </a:t>
            </a:r>
            <a:r>
              <a:rPr lang="en-US" dirty="0"/>
              <a:t>2nd revised, expanded edition, </a:t>
            </a:r>
            <a:r>
              <a:rPr lang="en-US" dirty="0" err="1"/>
              <a:t>Delamere</a:t>
            </a:r>
            <a:r>
              <a:rPr lang="en-US" dirty="0"/>
              <a:t> Resources LLC; 2nd revised, expanded edition (2007)</a:t>
            </a:r>
            <a:r>
              <a:rPr lang="en-US" dirty="0" smtClean="0"/>
              <a:t>.</a:t>
            </a:r>
            <a:endParaRPr lang="en-US" altLang="zh-CN" dirty="0" smtClean="0"/>
          </a:p>
          <a:p>
            <a:r>
              <a:rPr lang="en-US" dirty="0"/>
              <a:t>Fallows, James, “</a:t>
            </a:r>
            <a:r>
              <a:rPr lang="en-US" b="1" dirty="0"/>
              <a:t>The $1.4 Trillion Dollar Question</a:t>
            </a:r>
            <a:r>
              <a:rPr lang="en-US" dirty="0"/>
              <a:t>,” </a:t>
            </a:r>
            <a:r>
              <a:rPr lang="en-US" i="1" dirty="0"/>
              <a:t>Atlantic</a:t>
            </a:r>
            <a:r>
              <a:rPr lang="en-US" dirty="0"/>
              <a:t>, Feb. </a:t>
            </a:r>
            <a:r>
              <a:rPr lang="en-US" dirty="0" smtClean="0"/>
              <a:t>2008</a:t>
            </a:r>
            <a:r>
              <a:rPr lang="zh-CN" altLang="en-US" dirty="0"/>
              <a:t> 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中美已达“</a:t>
            </a:r>
            <a:r>
              <a:rPr lang="zh-CN" altLang="en-US" b="1" dirty="0" smtClean="0">
                <a:solidFill>
                  <a:srgbClr val="FF0000"/>
                </a:solidFill>
              </a:rPr>
              <a:t>恐怖平衡</a:t>
            </a:r>
            <a:r>
              <a:rPr lang="zh-CN" altLang="en-US" dirty="0" smtClean="0"/>
              <a:t>”（美国前财长、哈佛校长萨默斯）</a:t>
            </a:r>
            <a:endParaRPr lang="en-US" dirty="0" smtClean="0"/>
          </a:p>
          <a:p>
            <a:r>
              <a:rPr lang="en-US" dirty="0"/>
              <a:t>Jacques, Martin, </a:t>
            </a:r>
            <a:r>
              <a:rPr lang="en-US" b="1" i="1" dirty="0"/>
              <a:t>When </a:t>
            </a:r>
            <a:r>
              <a:rPr lang="en-US" b="1" i="1" dirty="0">
                <a:solidFill>
                  <a:srgbClr val="FF0000"/>
                </a:solidFill>
              </a:rPr>
              <a:t>China Rules the World</a:t>
            </a:r>
            <a:r>
              <a:rPr lang="en-US" b="1" i="1" dirty="0"/>
              <a:t>,</a:t>
            </a:r>
            <a:r>
              <a:rPr lang="en-US" b="1" dirty="0"/>
              <a:t> </a:t>
            </a:r>
            <a:r>
              <a:rPr lang="en-US" dirty="0"/>
              <a:t>Penguin, New York (2009</a:t>
            </a:r>
            <a:r>
              <a:rPr lang="en-US" dirty="0" smtClean="0"/>
              <a:t>)</a:t>
            </a:r>
            <a:r>
              <a:rPr lang="zh-CN" altLang="en-US" dirty="0"/>
              <a:t> 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中国将取代美国</a:t>
            </a:r>
            <a:endParaRPr lang="en-US" dirty="0" smtClean="0"/>
          </a:p>
          <a:p>
            <a:r>
              <a:rPr lang="en-US" dirty="0"/>
              <a:t>Morris, Ion, </a:t>
            </a:r>
            <a:r>
              <a:rPr lang="en-US" b="1" i="1" dirty="0">
                <a:solidFill>
                  <a:srgbClr val="800000"/>
                </a:solidFill>
              </a:rPr>
              <a:t>Why the West Rules--for </a:t>
            </a:r>
            <a:r>
              <a:rPr lang="en-US" b="1" i="1" dirty="0" smtClean="0">
                <a:solidFill>
                  <a:srgbClr val="800000"/>
                </a:solidFill>
              </a:rPr>
              <a:t>Now</a:t>
            </a:r>
            <a:r>
              <a:rPr lang="zh-CN" altLang="en-US" i="1" dirty="0"/>
              <a:t>，</a:t>
            </a:r>
            <a:r>
              <a:rPr lang="en-US" dirty="0" smtClean="0"/>
              <a:t>Farrar</a:t>
            </a:r>
            <a:r>
              <a:rPr lang="en-US" dirty="0"/>
              <a:t>, New York (2010</a:t>
            </a:r>
            <a:r>
              <a:rPr lang="en-US" dirty="0" smtClean="0"/>
              <a:t>)</a:t>
            </a:r>
            <a:r>
              <a:rPr lang="zh-CN" altLang="en-US" dirty="0"/>
              <a:t> 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西方统治并非必然</a:t>
            </a:r>
            <a:endParaRPr lang="en-US" dirty="0" smtClean="0"/>
          </a:p>
          <a:p>
            <a:r>
              <a:rPr lang="en-US" dirty="0"/>
              <a:t>Fukuyama, Francis, </a:t>
            </a:r>
            <a:r>
              <a:rPr lang="en-US" b="1" i="1" dirty="0">
                <a:solidFill>
                  <a:srgbClr val="800000"/>
                </a:solidFill>
              </a:rPr>
              <a:t>The Origins of Political Order</a:t>
            </a:r>
            <a:r>
              <a:rPr lang="en-US" i="1" dirty="0"/>
              <a:t>: From </a:t>
            </a:r>
            <a:r>
              <a:rPr lang="en-US" i="1" dirty="0" err="1"/>
              <a:t>Prehuman</a:t>
            </a:r>
            <a:r>
              <a:rPr lang="en-US" i="1" dirty="0"/>
              <a:t> Times to the French Revolution,</a:t>
            </a:r>
            <a:r>
              <a:rPr lang="en-US" dirty="0"/>
              <a:t> Farrar, New York (2011</a:t>
            </a:r>
            <a:r>
              <a:rPr lang="en-US" dirty="0" smtClean="0"/>
              <a:t>)</a:t>
            </a:r>
            <a:r>
              <a:rPr lang="zh-CN" altLang="en-US" dirty="0"/>
              <a:t> 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现代政治秩序源于秦汉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中国</a:t>
            </a:r>
            <a:r>
              <a:rPr lang="zh-CN" altLang="en-US" b="1" dirty="0" smtClean="0">
                <a:solidFill>
                  <a:srgbClr val="0000FF"/>
                </a:solidFill>
              </a:rPr>
              <a:t>西化派的幻想</a:t>
            </a:r>
            <a:r>
              <a:rPr lang="en-US" altLang="zh-CN" dirty="0" smtClean="0"/>
              <a:t>】</a:t>
            </a:r>
            <a:r>
              <a:rPr lang="zh-CN" altLang="en-US" dirty="0" smtClean="0"/>
              <a:t>中国问题都可以用美欧日模式解决？中国必须“国际接轨”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融入西方秩序？</a:t>
            </a:r>
            <a:endParaRPr lang="en-US" altLang="zh-CN" dirty="0"/>
          </a:p>
          <a:p>
            <a:r>
              <a:rPr lang="zh-CN" altLang="zh-CN" dirty="0" smtClean="0"/>
              <a:t>【</a:t>
            </a:r>
            <a:r>
              <a:rPr lang="zh-CN" altLang="en-US" dirty="0" smtClean="0"/>
              <a:t>中国的</a:t>
            </a:r>
            <a:r>
              <a:rPr lang="zh-CN" altLang="en-US" b="1" dirty="0" smtClean="0">
                <a:solidFill>
                  <a:srgbClr val="FF0000"/>
                </a:solidFill>
              </a:rPr>
              <a:t>自主发展</a:t>
            </a:r>
            <a:r>
              <a:rPr lang="en-US" altLang="zh-CN" dirty="0" smtClean="0"/>
              <a:t>】</a:t>
            </a:r>
            <a:r>
              <a:rPr lang="zh-CN" altLang="en-US" dirty="0" smtClean="0"/>
              <a:t>美国“重返亚洲”与中国“一带一路”，对抗还是合作？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9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2487"/>
          </a:xfrm>
        </p:spPr>
        <p:txBody>
          <a:bodyPr/>
          <a:lstStyle/>
          <a:p>
            <a:r>
              <a:rPr lang="en-US" dirty="0" smtClean="0"/>
              <a:t>考古重新发现的历史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285875"/>
            <a:ext cx="8667750" cy="4840289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人类文明</a:t>
            </a:r>
            <a:r>
              <a:rPr lang="en-US" altLang="zh-CN" dirty="0" smtClean="0"/>
              <a:t>1</a:t>
            </a:r>
            <a:r>
              <a:rPr lang="zh-CN" altLang="en-US" dirty="0" smtClean="0"/>
              <a:t>万年前源于近东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远早于欧洲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 smtClean="0"/>
              <a:t>世界多元文明</a:t>
            </a:r>
            <a:r>
              <a:rPr lang="en-US" altLang="zh-CN" dirty="0" smtClean="0"/>
              <a:t>(</a:t>
            </a:r>
            <a:r>
              <a:rPr lang="zh-CN" altLang="en-US" dirty="0" smtClean="0"/>
              <a:t>包括美洲的马雅文明），</a:t>
            </a:r>
            <a:r>
              <a:rPr lang="zh-CN" altLang="en-US" b="1" dirty="0" smtClean="0">
                <a:solidFill>
                  <a:srgbClr val="FF0000"/>
                </a:solidFill>
              </a:rPr>
              <a:t>三个中心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r>
              <a:rPr lang="zh-CN" altLang="en-US" dirty="0" smtClean="0"/>
              <a:t>东方始终是中国中心（日本是边缘，印度从未统一）</a:t>
            </a:r>
            <a:endParaRPr lang="en-US" altLang="zh-CN" dirty="0" smtClean="0"/>
          </a:p>
          <a:p>
            <a:r>
              <a:rPr lang="zh-CN" altLang="en-US" dirty="0" smtClean="0"/>
              <a:t>近东处于东西方交通的世界中心（两河流域、埃及、土耳其、波斯争夺统治权）</a:t>
            </a:r>
            <a:endParaRPr lang="en-US" altLang="zh-CN" dirty="0" smtClean="0"/>
          </a:p>
          <a:p>
            <a:r>
              <a:rPr lang="zh-CN" altLang="en-US" dirty="0" smtClean="0"/>
              <a:t>西方一直在争夺近东中心，西罗马帝国短暂成功，此后西方从未统一，各大国轮流坐庄（意大利、葡萄牙</a:t>
            </a:r>
            <a:r>
              <a:rPr lang="en-US" altLang="zh-CN" dirty="0" smtClean="0"/>
              <a:t>/</a:t>
            </a:r>
            <a:r>
              <a:rPr lang="zh-CN" altLang="en-US" dirty="0" smtClean="0"/>
              <a:t>西班牙、荷兰、法国</a:t>
            </a:r>
            <a:r>
              <a:rPr lang="en-US" altLang="zh-CN" dirty="0" smtClean="0"/>
              <a:t>/</a:t>
            </a:r>
            <a:r>
              <a:rPr lang="zh-CN" altLang="en-US" dirty="0" smtClean="0"/>
              <a:t>英国、德国、苏联</a:t>
            </a:r>
            <a:r>
              <a:rPr lang="en-US" altLang="zh-CN" dirty="0" smtClean="0"/>
              <a:t>/</a:t>
            </a:r>
            <a:r>
              <a:rPr lang="zh-CN" altLang="en-US" dirty="0" smtClean="0"/>
              <a:t>美国、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635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检讨</a:t>
            </a:r>
            <a:r>
              <a:rPr lang="en-US" altLang="en-US" dirty="0" smtClean="0">
                <a:solidFill>
                  <a:srgbClr val="0000FF"/>
                </a:solidFill>
              </a:rPr>
              <a:t>西方中心论</a:t>
            </a:r>
            <a:r>
              <a:rPr lang="zh-CN" altLang="en-US" dirty="0" smtClean="0"/>
              <a:t>的三个神话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一，世界文明发展以西方为中心，并一直统治世界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希腊、罗马、（中世纪黑暗时代）文艺复兴、工业革命、现代化，（无视殖民主义、帝国主义、世界大战、核恐怖、生态危机）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 smtClean="0"/>
              <a:t>二，东西方的两元对立：</a:t>
            </a:r>
            <a:endParaRPr lang="en-US" altLang="zh-CN" dirty="0" smtClean="0"/>
          </a:p>
          <a:p>
            <a:r>
              <a:rPr lang="zh-CN" altLang="en-US" dirty="0" smtClean="0"/>
              <a:t>东方愚昧专制：</a:t>
            </a:r>
            <a:r>
              <a:rPr lang="zh-CN" altLang="en-US" dirty="0"/>
              <a:t>埃及、波斯，中国秦始皇焚书坑儒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r>
              <a:rPr lang="zh-CN" altLang="en-US" dirty="0" smtClean="0"/>
              <a:t>西方科学民主：</a:t>
            </a:r>
            <a:r>
              <a:rPr lang="zh-CN" altLang="en-US" dirty="0"/>
              <a:t>希腊民主、罗马共和、文艺复兴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三，现代化</a:t>
            </a:r>
            <a:r>
              <a:rPr lang="en-US" altLang="zh-CN" dirty="0" smtClean="0"/>
              <a:t>=</a:t>
            </a:r>
            <a:r>
              <a:rPr lang="zh-CN" altLang="en-US" dirty="0" smtClean="0"/>
              <a:t>西化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西方普适价值</a:t>
            </a:r>
            <a:endParaRPr lang="en-US" altLang="zh-CN" dirty="0" smtClean="0"/>
          </a:p>
          <a:p>
            <a:r>
              <a:rPr lang="zh-CN" altLang="en-US" dirty="0" smtClean="0"/>
              <a:t>西方制度文化的优越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自由、平等、博爱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自由、民主、法治、人权（产权）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011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819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经济研究的</a:t>
            </a:r>
            <a:r>
              <a:rPr lang="zh-CN" altLang="en-US" b="1" dirty="0" smtClean="0">
                <a:solidFill>
                  <a:srgbClr val="FF0000"/>
                </a:solidFill>
              </a:rPr>
              <a:t>观察</a:t>
            </a:r>
            <a:r>
              <a:rPr lang="zh-CN" altLang="en-US" dirty="0" smtClean="0"/>
              <a:t>与</a:t>
            </a:r>
            <a:r>
              <a:rPr lang="zh-CN" altLang="en-US" b="1" dirty="0" smtClean="0">
                <a:solidFill>
                  <a:srgbClr val="0000FF"/>
                </a:solidFill>
              </a:rPr>
              <a:t>思考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404" y="1173870"/>
            <a:ext cx="8754382" cy="533052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2800" dirty="0" smtClean="0"/>
              <a:t>经济观察与科学观察的不同：经济数据不是经济学家自己设计的实验数据，是解读别人（政府、企业）给的数据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标准？误差？可比性？</a:t>
            </a:r>
            <a:endParaRPr lang="en-US" altLang="zh-CN" sz="2800" dirty="0" smtClean="0"/>
          </a:p>
          <a:p>
            <a:r>
              <a:rPr lang="zh-CN" altLang="en-US" sz="2800" dirty="0" smtClean="0"/>
              <a:t>实地观察才能判断数据的可信度</a:t>
            </a:r>
            <a:r>
              <a:rPr lang="en-US" altLang="zh-CN" sz="2800" dirty="0" smtClean="0"/>
              <a:t>》</a:t>
            </a:r>
          </a:p>
          <a:p>
            <a:pPr marL="0" indent="0">
              <a:buNone/>
            </a:pPr>
            <a:endParaRPr lang="en-US" altLang="zh-CN" sz="2800" dirty="0" smtClean="0"/>
          </a:p>
          <a:p>
            <a:pPr marL="0" indent="0">
              <a:buNone/>
            </a:pPr>
            <a:r>
              <a:rPr lang="zh-CN" altLang="zh-CN" sz="2800" dirty="0"/>
              <a:t>【</a:t>
            </a:r>
            <a:r>
              <a:rPr lang="zh-CN" altLang="en-US" sz="2800" dirty="0" smtClean="0"/>
              <a:t>东欧</a:t>
            </a:r>
            <a:r>
              <a:rPr lang="en-US" altLang="zh-CN" sz="2800" dirty="0" smtClean="0"/>
              <a:t>-</a:t>
            </a:r>
            <a:r>
              <a:rPr lang="zh-CN" altLang="en-US" sz="2800" dirty="0" smtClean="0"/>
              <a:t>俄国观察</a:t>
            </a:r>
            <a:r>
              <a:rPr lang="en-US" altLang="zh-CN" sz="2800" dirty="0" smtClean="0"/>
              <a:t>】</a:t>
            </a:r>
            <a:r>
              <a:rPr lang="zh-CN" altLang="en-US" sz="2800" dirty="0" smtClean="0"/>
              <a:t>质疑新古典均衡论</a:t>
            </a:r>
            <a:r>
              <a:rPr lang="zh-CN" altLang="zh-CN" sz="2800" dirty="0"/>
              <a:t>，</a:t>
            </a:r>
            <a:r>
              <a:rPr lang="zh-CN" altLang="en-US" sz="2800" dirty="0" smtClean="0"/>
              <a:t>发现中国道路生命力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 smtClean="0"/>
              <a:t>【</a:t>
            </a:r>
            <a:r>
              <a:rPr lang="zh-CN" altLang="en-US" sz="2800" dirty="0" smtClean="0"/>
              <a:t>希腊</a:t>
            </a:r>
            <a:r>
              <a:rPr lang="en-US" altLang="zh-CN" sz="2800" dirty="0" smtClean="0"/>
              <a:t>-</a:t>
            </a:r>
            <a:r>
              <a:rPr lang="zh-CN" altLang="en-US" sz="2800" dirty="0" smtClean="0"/>
              <a:t>近东观察</a:t>
            </a:r>
            <a:r>
              <a:rPr lang="en-US" altLang="zh-CN" sz="2800" dirty="0" smtClean="0"/>
              <a:t>】</a:t>
            </a:r>
            <a:r>
              <a:rPr lang="zh-CN" altLang="en-US" sz="2800" dirty="0" smtClean="0"/>
              <a:t>质疑西方中心论，比较马克思与毛泽东</a:t>
            </a: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 smtClean="0"/>
          </a:p>
          <a:p>
            <a:r>
              <a:rPr lang="en-US" altLang="zh-CN" sz="2800" dirty="0" smtClean="0"/>
              <a:t>【</a:t>
            </a:r>
            <a:r>
              <a:rPr lang="zh-CN" altLang="en-US" sz="2800" dirty="0" smtClean="0"/>
              <a:t>斯密问题</a:t>
            </a:r>
            <a:r>
              <a:rPr lang="en-US" altLang="zh-CN" sz="2800" dirty="0" smtClean="0"/>
              <a:t>】</a:t>
            </a:r>
            <a:r>
              <a:rPr lang="zh-CN" altLang="en-US" sz="2800" dirty="0" smtClean="0"/>
              <a:t>：什么是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国富</a:t>
            </a:r>
            <a:r>
              <a:rPr lang="zh-CN" altLang="en-US" sz="2800" dirty="0" smtClean="0"/>
              <a:t>？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斯密无答案</a:t>
            </a:r>
            <a:endParaRPr lang="en-US" altLang="zh-CN" sz="2800" dirty="0" smtClean="0"/>
          </a:p>
          <a:p>
            <a:r>
              <a:rPr lang="zh-CN" altLang="en-US" sz="2800" dirty="0" smtClean="0"/>
              <a:t>斯密引用霍布斯：</a:t>
            </a:r>
            <a:r>
              <a:rPr lang="en-US" altLang="zh-CN" sz="2800" dirty="0" smtClean="0"/>
              <a:t>”</a:t>
            </a:r>
            <a:r>
              <a:rPr lang="en-US" altLang="zh-CN" sz="2800" dirty="0" smtClean="0">
                <a:solidFill>
                  <a:srgbClr val="FF0000"/>
                </a:solidFill>
              </a:rPr>
              <a:t>Wealth is power</a:t>
            </a:r>
            <a:r>
              <a:rPr lang="en-US" altLang="zh-CN" sz="2800" dirty="0" smtClean="0"/>
              <a:t>”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财富是权势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zh-CN" altLang="en-US" sz="2800" dirty="0" smtClean="0"/>
              <a:t>资本主义扩张，追求的究竟是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财富</a:t>
            </a:r>
            <a:r>
              <a:rPr lang="zh-CN" altLang="en-US" sz="2800" dirty="0" smtClean="0"/>
              <a:t>（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资源</a:t>
            </a:r>
            <a:r>
              <a:rPr lang="zh-CN" altLang="en-US" sz="2800" dirty="0" smtClean="0"/>
              <a:t>？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货币</a:t>
            </a:r>
            <a:r>
              <a:rPr lang="zh-CN" altLang="en-US" sz="2800" dirty="0" smtClean="0"/>
              <a:t>？），还是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权势</a:t>
            </a:r>
            <a:r>
              <a:rPr lang="zh-CN" altLang="en-US" sz="2800" dirty="0" smtClean="0"/>
              <a:t>（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产权</a:t>
            </a:r>
            <a:r>
              <a:rPr lang="en-US" altLang="zh-CN" sz="2800" dirty="0" smtClean="0"/>
              <a:t>=</a:t>
            </a:r>
            <a:r>
              <a:rPr lang="zh-CN" altLang="en-US" sz="2800" b="1" dirty="0" smtClean="0">
                <a:solidFill>
                  <a:srgbClr val="800000"/>
                </a:solidFill>
              </a:rPr>
              <a:t>控制权</a:t>
            </a:r>
            <a:r>
              <a:rPr lang="zh-CN" altLang="en-US" sz="2800" dirty="0" smtClean="0"/>
              <a:t>？</a:t>
            </a:r>
            <a:r>
              <a:rPr lang="zh-CN" altLang="en-US" sz="2800" b="1" dirty="0" smtClean="0">
                <a:solidFill>
                  <a:srgbClr val="800000"/>
                </a:solidFill>
              </a:rPr>
              <a:t>定价权</a:t>
            </a:r>
            <a:r>
              <a:rPr lang="zh-CN" altLang="en-US" sz="2800" dirty="0" smtClean="0"/>
              <a:t>？</a:t>
            </a:r>
            <a:r>
              <a:rPr lang="zh-CN" altLang="en-US" sz="2800" b="1" dirty="0" smtClean="0">
                <a:solidFill>
                  <a:srgbClr val="800000"/>
                </a:solidFill>
              </a:rPr>
              <a:t>游戏规则制定权</a:t>
            </a:r>
            <a:r>
              <a:rPr lang="zh-CN" altLang="en-US" sz="2800" dirty="0" smtClean="0"/>
              <a:t>？）</a:t>
            </a:r>
            <a:endParaRPr lang="en-US" sz="2800" dirty="0"/>
          </a:p>
          <a:p>
            <a:r>
              <a:rPr lang="en-US" altLang="zh-CN" sz="2800" dirty="0" smtClean="0"/>
              <a:t>【</a:t>
            </a:r>
            <a:r>
              <a:rPr lang="zh-CN" altLang="en-US" sz="2800" dirty="0" smtClean="0"/>
              <a:t>中国问题</a:t>
            </a:r>
            <a:r>
              <a:rPr lang="en-US" altLang="zh-CN" sz="2800" dirty="0" smtClean="0"/>
              <a:t>】</a:t>
            </a:r>
            <a:r>
              <a:rPr lang="zh-CN" altLang="en-US" sz="2800" dirty="0" smtClean="0"/>
              <a:t>发展战略：追求“高收入”？还是占领“制高点”？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5902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0745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“反常”的观察：破解</a:t>
            </a:r>
            <a:r>
              <a:rPr lang="en-US" sz="4000" dirty="0" smtClean="0"/>
              <a:t>雅典神话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578"/>
            <a:ext cx="8229600" cy="4817586"/>
          </a:xfrm>
        </p:spPr>
        <p:txBody>
          <a:bodyPr/>
          <a:lstStyle/>
          <a:p>
            <a:r>
              <a:rPr lang="zh-CN" altLang="en-US" dirty="0" smtClean="0"/>
              <a:t>西方比东方优越的证据：大理石建筑</a:t>
            </a:r>
            <a:r>
              <a:rPr lang="en-US" altLang="zh-CN" dirty="0" smtClean="0"/>
              <a:t>vs.</a:t>
            </a:r>
            <a:r>
              <a:rPr lang="zh-CN" altLang="en-US" dirty="0" smtClean="0"/>
              <a:t>砖木结构</a:t>
            </a:r>
            <a:endParaRPr lang="en-US" altLang="zh-CN" dirty="0" smtClean="0"/>
          </a:p>
          <a:p>
            <a:r>
              <a:rPr lang="zh-CN" altLang="zh-CN" dirty="0" smtClean="0"/>
              <a:t>【</a:t>
            </a:r>
            <a:r>
              <a:rPr lang="zh-CN" altLang="en-US" dirty="0" smtClean="0"/>
              <a:t>疑问</a:t>
            </a:r>
            <a:r>
              <a:rPr lang="en-US" altLang="zh-CN" dirty="0" smtClean="0"/>
              <a:t>1】</a:t>
            </a:r>
            <a:r>
              <a:rPr lang="zh-CN" altLang="en-US" dirty="0" smtClean="0"/>
              <a:t>为何西方七大奇迹多半毁灭？为何在地震带修神庙，屢毁屢建？</a:t>
            </a:r>
            <a:endParaRPr lang="en-US" altLang="zh-CN" dirty="0" smtClean="0"/>
          </a:p>
          <a:p>
            <a:r>
              <a:rPr lang="zh-CN" altLang="zh-CN" dirty="0" smtClean="0"/>
              <a:t>【</a:t>
            </a:r>
            <a:r>
              <a:rPr lang="zh-CN" altLang="en-US" dirty="0" smtClean="0"/>
              <a:t>疑问</a:t>
            </a:r>
            <a:r>
              <a:rPr lang="en-US" altLang="zh-CN" dirty="0" smtClean="0"/>
              <a:t>2】</a:t>
            </a:r>
            <a:r>
              <a:rPr lang="zh-CN" altLang="en-US" dirty="0" smtClean="0"/>
              <a:t>为何希腊的建筑、艺术、科学如此高超，但是希腊城邦的民主这样短？</a:t>
            </a:r>
            <a:endParaRPr lang="en-US" altLang="zh-CN" dirty="0" smtClean="0"/>
          </a:p>
          <a:p>
            <a:r>
              <a:rPr lang="zh-CN" altLang="zh-CN" dirty="0" smtClean="0"/>
              <a:t>【</a:t>
            </a:r>
            <a:r>
              <a:rPr lang="zh-CN" altLang="en-US" dirty="0" smtClean="0"/>
              <a:t>破谜</a:t>
            </a:r>
            <a:r>
              <a:rPr lang="en-US" altLang="zh-CN" dirty="0" smtClean="0"/>
              <a:t>】</a:t>
            </a:r>
            <a:r>
              <a:rPr lang="zh-CN" altLang="en-US" dirty="0" smtClean="0"/>
              <a:t>雅典娜神庙兴衰的历史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048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1670"/>
          </a:xfrm>
        </p:spPr>
        <p:txBody>
          <a:bodyPr>
            <a:normAutofit fontScale="90000"/>
          </a:bodyPr>
          <a:lstStyle/>
          <a:p>
            <a:r>
              <a:rPr lang="en-US" dirty="0"/>
              <a:t>追踪：希腊文化源自何处</a:t>
            </a:r>
            <a:r>
              <a:rPr lang="en-US" dirty="0" smtClean="0"/>
              <a:t>？</a:t>
            </a:r>
            <a:br>
              <a:rPr lang="en-US" dirty="0" smtClean="0"/>
            </a:br>
            <a:r>
              <a:rPr lang="zh-CN" altLang="en-US" dirty="0" smtClean="0"/>
              <a:t>答案：希腊文化学自近东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857" y="1558746"/>
            <a:ext cx="8599714" cy="5118844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dirty="0" smtClean="0"/>
              <a:t>希腊航海术学自叙利亚</a:t>
            </a:r>
            <a:endParaRPr lang="en-US" altLang="zh-CN" dirty="0" smtClean="0"/>
          </a:p>
          <a:p>
            <a:r>
              <a:rPr lang="zh-CN" altLang="en-US" dirty="0" smtClean="0"/>
              <a:t>希腊字母学自腓尼基</a:t>
            </a:r>
            <a:endParaRPr lang="en-US" altLang="zh-CN" dirty="0" smtClean="0"/>
          </a:p>
          <a:p>
            <a:r>
              <a:rPr lang="zh-CN" altLang="en-US" dirty="0" smtClean="0"/>
              <a:t>希腊神庙学自埃及和波斯</a:t>
            </a:r>
            <a:endParaRPr lang="en-US" altLang="zh-CN" dirty="0" smtClean="0"/>
          </a:p>
          <a:p>
            <a:r>
              <a:rPr lang="zh-CN" altLang="en-US" dirty="0" smtClean="0"/>
              <a:t>希腊城邦发达于安那托利亚（土耳其西北），荷马、泰利斯（水的元素论），毕达哥拉斯都来自土耳其的西部</a:t>
            </a:r>
            <a:endParaRPr lang="en-US" altLang="zh-CN" dirty="0" smtClean="0"/>
          </a:p>
          <a:p>
            <a:r>
              <a:rPr lang="zh-CN" altLang="en-US" dirty="0" smtClean="0"/>
              <a:t>爱琴海东岸的希腊城邦和神庙远比西岸的历史早，规模大</a:t>
            </a:r>
            <a:endParaRPr lang="en-US" altLang="zh-CN" dirty="0" smtClean="0"/>
          </a:p>
          <a:p>
            <a:r>
              <a:rPr lang="zh-CN" altLang="en-US" dirty="0" smtClean="0"/>
              <a:t>罗马战车学自埃及，埃及学自赫梯（土耳其北部）</a:t>
            </a:r>
            <a:endParaRPr lang="en-US" altLang="zh-CN" dirty="0" smtClean="0"/>
          </a:p>
          <a:p>
            <a:r>
              <a:rPr lang="zh-CN" altLang="en-US" dirty="0" smtClean="0"/>
              <a:t>传说编造历史：特洛伊帝国比希腊城邦早</a:t>
            </a:r>
            <a:r>
              <a:rPr lang="en-US" altLang="zh-CN" dirty="0" smtClean="0"/>
              <a:t>2000</a:t>
            </a:r>
            <a:r>
              <a:rPr lang="zh-CN" altLang="en-US" dirty="0" smtClean="0"/>
              <a:t>年</a:t>
            </a:r>
            <a:endParaRPr lang="en-US" altLang="zh-CN" dirty="0" smtClean="0"/>
          </a:p>
          <a:p>
            <a:r>
              <a:rPr lang="zh-CN" altLang="en-US" dirty="0" smtClean="0"/>
              <a:t>雅典民主的高峰</a:t>
            </a:r>
            <a:r>
              <a:rPr lang="en-US" altLang="zh-CN" dirty="0" smtClean="0"/>
              <a:t>》</a:t>
            </a:r>
            <a:r>
              <a:rPr lang="zh-CN" altLang="en-US" dirty="0" smtClean="0"/>
              <a:t>雅典神庙：德谟克利特的失败故事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095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830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质疑：</a:t>
            </a:r>
            <a:r>
              <a:rPr lang="zh-CN" altLang="en-US" dirty="0" smtClean="0"/>
              <a:t>西方文化是普世价值</a:t>
            </a:r>
            <a:r>
              <a:rPr lang="en-US" dirty="0" smtClean="0"/>
              <a:t>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125" y="1212358"/>
            <a:ext cx="8619699" cy="525355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中心论源于一神教</a:t>
            </a:r>
            <a:endParaRPr lang="en-US" altLang="zh-CN" dirty="0" smtClean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一神教发展史</a:t>
            </a:r>
            <a:r>
              <a:rPr lang="zh-CN" altLang="en-US" dirty="0"/>
              <a:t>】</a:t>
            </a:r>
            <a:r>
              <a:rPr lang="zh-CN" altLang="en-US" dirty="0" smtClean="0"/>
              <a:t>波斯拜火教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犹太教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基督教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伊斯兰教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柏拉图主义和科学的统一场论（哥白尼</a:t>
            </a:r>
            <a:r>
              <a:rPr lang="en-US" altLang="zh-CN" dirty="0" smtClean="0"/>
              <a:t>-</a:t>
            </a:r>
            <a:r>
              <a:rPr lang="zh-CN" altLang="en-US" dirty="0" smtClean="0"/>
              <a:t>牛顿</a:t>
            </a:r>
            <a:r>
              <a:rPr lang="en-US" altLang="zh-CN" dirty="0" smtClean="0"/>
              <a:t>-</a:t>
            </a:r>
            <a:r>
              <a:rPr lang="zh-CN" altLang="en-US" dirty="0" smtClean="0"/>
              <a:t>爱因斯坦）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【</a:t>
            </a:r>
            <a:r>
              <a:rPr lang="zh-CN" altLang="en-US" dirty="0" smtClean="0"/>
              <a:t>生态环境多样性</a:t>
            </a:r>
            <a:r>
              <a:rPr lang="en-US" altLang="zh-CN" dirty="0" smtClean="0"/>
              <a:t>】》</a:t>
            </a:r>
            <a:r>
              <a:rPr lang="zh-CN" altLang="en-US" dirty="0" smtClean="0"/>
              <a:t>影响文明的多元性</a:t>
            </a:r>
            <a:endParaRPr lang="en-US" altLang="zh-CN" dirty="0" smtClean="0"/>
          </a:p>
          <a:p>
            <a:r>
              <a:rPr lang="zh-CN" altLang="en-US" dirty="0" smtClean="0"/>
              <a:t>沙漠游牧民族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物种稀少、自然力恐惧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一神教</a:t>
            </a:r>
            <a:endParaRPr lang="en-US" altLang="zh-CN" dirty="0" smtClean="0"/>
          </a:p>
          <a:p>
            <a:r>
              <a:rPr lang="zh-CN" altLang="en-US" dirty="0" smtClean="0"/>
              <a:t>热带温带农业民族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物种多样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多神教</a:t>
            </a:r>
            <a:endParaRPr lang="en-US" altLang="zh-CN" dirty="0" smtClean="0"/>
          </a:p>
          <a:p>
            <a:r>
              <a:rPr lang="zh-CN" altLang="en-US" dirty="0" smtClean="0"/>
              <a:t>中国多山多灾：有组织的人力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崇拜领袖</a:t>
            </a:r>
            <a:endParaRPr lang="en-US" altLang="zh-CN" dirty="0" smtClean="0"/>
          </a:p>
          <a:p>
            <a:r>
              <a:rPr lang="zh-CN" altLang="en-US" dirty="0" smtClean="0"/>
              <a:t>印度多雨多兽：无为农业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矮化人力：佛教（众生平等）与印度教（等级食物链）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5294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600" dirty="0" smtClean="0"/>
              <a:t>质疑：西方中心论的历史依据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zh-CN" altLang="en-US" sz="3600" dirty="0" smtClean="0"/>
              <a:t>发现：</a:t>
            </a:r>
            <a:r>
              <a:rPr lang="en-US" sz="3600" dirty="0" smtClean="0"/>
              <a:t>历史</a:t>
            </a:r>
            <a:r>
              <a:rPr lang="zh-CN" altLang="en-US" sz="3600" dirty="0" smtClean="0"/>
              <a:t>上</a:t>
            </a:r>
            <a:r>
              <a:rPr lang="en-US" sz="3600" dirty="0" smtClean="0"/>
              <a:t>不存在希腊帝国/希腊化时代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3452"/>
            <a:ext cx="8229600" cy="471097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文艺复兴运动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佛罗伦萨商人伪造希腊罗马历史和经典</a:t>
            </a:r>
            <a:endParaRPr lang="en-US" altLang="zh-CN" dirty="0" smtClean="0"/>
          </a:p>
          <a:p>
            <a:r>
              <a:rPr lang="zh-CN" altLang="en-US" dirty="0" smtClean="0"/>
              <a:t>不存在阿拉伯翻译的希腊罗马文献</a:t>
            </a:r>
            <a:endParaRPr lang="en-US" altLang="zh-CN" dirty="0" smtClean="0"/>
          </a:p>
          <a:p>
            <a:r>
              <a:rPr lang="zh-CN" altLang="en-US" dirty="0" smtClean="0"/>
              <a:t>俄国科学家质疑：古典文献，罗马历史，圣经故事互相矛盾，伪造于中世纪晚期</a:t>
            </a:r>
            <a:endParaRPr lang="en-US" altLang="zh-CN" dirty="0" smtClean="0"/>
          </a:p>
          <a:p>
            <a:r>
              <a:rPr lang="zh-CN" altLang="en-US" dirty="0" smtClean="0"/>
              <a:t>何新质疑：昂贵的纸草、羊皮纸时代，柏拉图、亚里斯多德不可能写下百万字的著作</a:t>
            </a:r>
            <a:endParaRPr lang="en-US" altLang="zh-CN" dirty="0" smtClean="0"/>
          </a:p>
          <a:p>
            <a:r>
              <a:rPr lang="zh-CN" altLang="en-US" dirty="0" smtClean="0"/>
              <a:t>周边国家历史不能验证希腊罗马史家的记载</a:t>
            </a:r>
            <a:endParaRPr lang="en-US" altLang="zh-CN" dirty="0" smtClean="0"/>
          </a:p>
          <a:p>
            <a:r>
              <a:rPr lang="zh-CN" altLang="en-US" dirty="0" smtClean="0"/>
              <a:t>唯一可靠的信史是古埃及史和中国不间断的编年史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西方古代史的传说和考古学矛盾</a:t>
            </a:r>
            <a:endParaRPr lang="en-US" altLang="zh-C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50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29" y="274638"/>
            <a:ext cx="8505371" cy="1072426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宣传战</a:t>
            </a:r>
            <a:r>
              <a:rPr lang="zh-CN" altLang="en-US" sz="3600" dirty="0"/>
              <a:t>、</a:t>
            </a:r>
            <a:r>
              <a:rPr lang="zh-CN" altLang="en-US" sz="3600" dirty="0" smtClean="0"/>
              <a:t>造神、和等级地位：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zh-CN" altLang="en-US" sz="3600" dirty="0" smtClean="0"/>
              <a:t>从埃及</a:t>
            </a:r>
            <a:r>
              <a:rPr lang="en-US" altLang="zh-CN" sz="3600" dirty="0" smtClean="0"/>
              <a:t>、</a:t>
            </a:r>
            <a:r>
              <a:rPr lang="zh-CN" altLang="en-US" sz="3600" dirty="0" smtClean="0"/>
              <a:t>希腊到柏林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429" y="1520258"/>
            <a:ext cx="8707636" cy="5099600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埃及法老拉美西斯二世的发明：战争打败求和，神庙雕塑宣传胜利</a:t>
            </a:r>
            <a:endParaRPr lang="en-US" altLang="zh-CN" dirty="0" smtClean="0"/>
          </a:p>
          <a:p>
            <a:r>
              <a:rPr lang="zh-CN" altLang="en-US" dirty="0" smtClean="0"/>
              <a:t>希腊、罗马为什么在地震区造大理石神庙锲而不舍？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各城邦有自己的保护神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各社区教堂、清真寺的规格等级</a:t>
            </a:r>
            <a:endParaRPr lang="en-US" altLang="zh-CN" dirty="0" smtClean="0"/>
          </a:p>
          <a:p>
            <a:r>
              <a:rPr lang="zh-CN" altLang="en-US" dirty="0" smtClean="0"/>
              <a:t>柏林墙倒塌前后的秘密</a:t>
            </a:r>
            <a:endParaRPr lang="en-US" dirty="0" smtClean="0"/>
          </a:p>
          <a:p>
            <a:endParaRPr lang="en-US" dirty="0"/>
          </a:p>
          <a:p>
            <a:r>
              <a:rPr lang="zh-CN" altLang="en-US" dirty="0" smtClean="0"/>
              <a:t>东西方文明的生存方式和竞争方式</a:t>
            </a:r>
            <a:endParaRPr lang="en-US" altLang="zh-CN" dirty="0" smtClean="0"/>
          </a:p>
          <a:p>
            <a:r>
              <a:rPr lang="zh-CN" altLang="en-US" dirty="0" smtClean="0"/>
              <a:t>农业文明：得人心（人群支持）者得天下（有人才能种地）</a:t>
            </a:r>
            <a:endParaRPr lang="en-US" altLang="zh-CN" dirty="0" smtClean="0"/>
          </a:p>
          <a:p>
            <a:r>
              <a:rPr lang="zh-CN" altLang="en-US" dirty="0" smtClean="0"/>
              <a:t>牧业文明：得土地者得天下（圈地不要人）</a:t>
            </a:r>
            <a:endParaRPr lang="en-US" altLang="zh-CN" dirty="0" smtClean="0"/>
          </a:p>
          <a:p>
            <a:r>
              <a:rPr lang="zh-CN" altLang="en-US" dirty="0" smtClean="0"/>
              <a:t>商业文明：控制商路者得财势：控制军事技术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控制交通要道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维持垄断利润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700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52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重新考察李约瑟问题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605" y="1424040"/>
            <a:ext cx="8600459" cy="5022624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文明发展的生态</a:t>
            </a:r>
            <a:r>
              <a:rPr lang="en-US" altLang="zh-CN" dirty="0" smtClean="0"/>
              <a:t>-</a:t>
            </a:r>
            <a:r>
              <a:rPr lang="zh-CN" altLang="en-US" dirty="0" smtClean="0"/>
              <a:t>技术</a:t>
            </a:r>
            <a:r>
              <a:rPr lang="en-US" altLang="zh-CN" dirty="0" smtClean="0"/>
              <a:t>-</a:t>
            </a:r>
            <a:r>
              <a:rPr lang="zh-CN" altLang="en-US" dirty="0" smtClean="0"/>
              <a:t>经济基础决定科技发展路线和思维方式</a:t>
            </a:r>
            <a:endParaRPr lang="en-US" altLang="zh-CN" dirty="0" smtClean="0"/>
          </a:p>
          <a:p>
            <a:r>
              <a:rPr lang="zh-CN" altLang="en-US" dirty="0" smtClean="0"/>
              <a:t>中国：多山少地，半干旱温带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农业精耕细作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生物学思维</a:t>
            </a:r>
            <a:r>
              <a:rPr lang="en-US" altLang="zh-CN" dirty="0" smtClean="0"/>
              <a:t>》</a:t>
            </a:r>
            <a:r>
              <a:rPr lang="zh-CN" altLang="en-US" dirty="0" smtClean="0"/>
              <a:t>适应自然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整体论</a:t>
            </a:r>
            <a:r>
              <a:rPr lang="en-US" altLang="zh-CN" dirty="0" smtClean="0"/>
              <a:t>+</a:t>
            </a:r>
            <a:r>
              <a:rPr lang="zh-CN" altLang="en-US" dirty="0" smtClean="0"/>
              <a:t>辩证法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没有发展分析科学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容易接受马克思辩证法和复杂科学的演化论</a:t>
            </a:r>
            <a:endParaRPr lang="en-US" altLang="zh-CN" dirty="0" smtClean="0"/>
          </a:p>
          <a:p>
            <a:r>
              <a:rPr lang="zh-CN" altLang="en-US" dirty="0" smtClean="0"/>
              <a:t>发明火药：用于自卫而非扩张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西欧：地多人少，雨量丰富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奶牛养殖业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规模经济：发展节约劳力的技术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殖民战争</a:t>
            </a:r>
            <a:r>
              <a:rPr lang="en-US" altLang="zh-CN" dirty="0" smtClean="0"/>
              <a:t>+</a:t>
            </a:r>
            <a:r>
              <a:rPr lang="zh-CN" altLang="en-US" dirty="0" smtClean="0"/>
              <a:t>工业革命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对外扩张资源</a:t>
            </a:r>
            <a:endParaRPr lang="en-US" altLang="zh-CN" dirty="0" smtClean="0"/>
          </a:p>
          <a:p>
            <a:r>
              <a:rPr lang="zh-CN" altLang="en-US" dirty="0" smtClean="0"/>
              <a:t>寻找东西方航路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海军航海：精度问题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行星运动</a:t>
            </a:r>
            <a:r>
              <a:rPr lang="en-US" altLang="zh-CN" dirty="0" smtClean="0"/>
              <a:t>+</a:t>
            </a:r>
            <a:r>
              <a:rPr lang="zh-CN" altLang="en-US" dirty="0" smtClean="0"/>
              <a:t>机械钟测时差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科学革命：托勒密</a:t>
            </a:r>
            <a:r>
              <a:rPr lang="en-US" altLang="zh-CN" dirty="0" smtClean="0"/>
              <a:t>-</a:t>
            </a:r>
            <a:r>
              <a:rPr lang="zh-CN" altLang="en-US" dirty="0" smtClean="0"/>
              <a:t>哥白尼</a:t>
            </a:r>
            <a:r>
              <a:rPr lang="en-US" altLang="zh-CN" dirty="0" smtClean="0"/>
              <a:t>-</a:t>
            </a:r>
            <a:r>
              <a:rPr lang="zh-CN" altLang="en-US" dirty="0" smtClean="0"/>
              <a:t>开普勒</a:t>
            </a:r>
            <a:r>
              <a:rPr lang="en-US" altLang="zh-CN" dirty="0" smtClean="0"/>
              <a:t>-</a:t>
            </a:r>
            <a:r>
              <a:rPr lang="zh-CN" altLang="en-US" dirty="0" smtClean="0"/>
              <a:t>牛顿</a:t>
            </a:r>
            <a:r>
              <a:rPr lang="en-US" altLang="zh-CN" dirty="0" smtClean="0"/>
              <a:t>-</a:t>
            </a:r>
            <a:r>
              <a:rPr lang="zh-CN" altLang="en-US" dirty="0" smtClean="0"/>
              <a:t>爱因斯坦，天文学</a:t>
            </a:r>
            <a:r>
              <a:rPr lang="en-US" altLang="zh-CN" dirty="0" smtClean="0"/>
              <a:t>-</a:t>
            </a:r>
            <a:r>
              <a:rPr lang="zh-CN" altLang="en-US" dirty="0" smtClean="0"/>
              <a:t>力学</a:t>
            </a:r>
            <a:r>
              <a:rPr lang="en-US" altLang="zh-CN" dirty="0" smtClean="0"/>
              <a:t>-</a:t>
            </a:r>
            <a:r>
              <a:rPr lang="zh-CN" altLang="en-US" dirty="0" smtClean="0"/>
              <a:t>光学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分析科学</a:t>
            </a:r>
            <a:endParaRPr lang="en-US" altLang="zh-CN" dirty="0" smtClean="0"/>
          </a:p>
          <a:p>
            <a:r>
              <a:rPr lang="zh-CN" altLang="en-US" dirty="0" smtClean="0"/>
              <a:t>法国革命，普法战争，两次大战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军备竞赛是科技发展的主要动力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9209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世界文明的稳定记录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smtClean="0"/>
              <a:t>埃及：</a:t>
            </a:r>
            <a:endParaRPr lang="en-US" altLang="zh-CN" dirty="0" smtClean="0"/>
          </a:p>
          <a:p>
            <a:r>
              <a:rPr lang="zh-CN" altLang="en-US" dirty="0" smtClean="0"/>
              <a:t>中华文明（</a:t>
            </a:r>
            <a:r>
              <a:rPr lang="en-US" altLang="zh-CN" dirty="0" smtClean="0"/>
              <a:t>200BC </a:t>
            </a:r>
            <a:r>
              <a:rPr lang="zh-CN" altLang="en-US" dirty="0" smtClean="0"/>
              <a:t>至今</a:t>
            </a:r>
            <a:r>
              <a:rPr lang="en-US" altLang="zh-CN" dirty="0" smtClean="0"/>
              <a:t>&gt; 2200</a:t>
            </a:r>
            <a:r>
              <a:rPr lang="zh-CN" altLang="en-US" dirty="0" smtClean="0"/>
              <a:t>年）</a:t>
            </a:r>
            <a:endParaRPr lang="en-US" altLang="zh-CN" dirty="0" smtClean="0"/>
          </a:p>
          <a:p>
            <a:r>
              <a:rPr lang="zh-CN" altLang="en-US" dirty="0" smtClean="0"/>
              <a:t>周代（</a:t>
            </a:r>
            <a:r>
              <a:rPr lang="en-US" altLang="zh-CN" dirty="0" smtClean="0"/>
              <a:t>800</a:t>
            </a:r>
            <a:r>
              <a:rPr lang="zh-CN" altLang="en-US" dirty="0" smtClean="0"/>
              <a:t>年），唐代，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 smtClean="0"/>
              <a:t>近东：东罗马帝国（</a:t>
            </a:r>
            <a:r>
              <a:rPr lang="en-US" altLang="zh-CN" dirty="0" smtClean="0"/>
              <a:t>1000</a:t>
            </a:r>
            <a:r>
              <a:rPr lang="zh-CN" altLang="en-US" dirty="0" smtClean="0"/>
              <a:t>年）、奥斯曼帝国（</a:t>
            </a:r>
            <a:r>
              <a:rPr lang="en-US" altLang="zh-CN" dirty="0" smtClean="0"/>
              <a:t>600</a:t>
            </a:r>
            <a:r>
              <a:rPr lang="zh-CN" altLang="en-US" dirty="0" smtClean="0"/>
              <a:t>年）、阿拉伯帝国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 smtClean="0"/>
              <a:t>西方：西罗马帝国（</a:t>
            </a:r>
            <a:r>
              <a:rPr lang="en-US" altLang="zh-CN" dirty="0" smtClean="0"/>
              <a:t>500</a:t>
            </a:r>
            <a:r>
              <a:rPr lang="zh-CN" altLang="en-US" dirty="0" smtClean="0"/>
              <a:t>年），大英帝国、美国霸权（</a:t>
            </a:r>
            <a:r>
              <a:rPr lang="en-US" altLang="zh-CN" dirty="0" smtClean="0"/>
              <a:t>1944-2008</a:t>
            </a:r>
            <a:r>
              <a:rPr lang="zh-CN" altLang="en-US" dirty="0" smtClean="0"/>
              <a:t> </a:t>
            </a:r>
            <a:r>
              <a:rPr lang="en-US" altLang="zh-CN" dirty="0" smtClean="0"/>
              <a:t>&lt;100</a:t>
            </a:r>
            <a:r>
              <a:rPr lang="zh-CN" altLang="en-US" dirty="0" smtClean="0"/>
              <a:t>年？）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745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史观经济学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b="1" dirty="0" smtClean="0">
                <a:solidFill>
                  <a:srgbClr val="0000FF"/>
                </a:solidFill>
              </a:rPr>
              <a:t>福山历史终结论</a:t>
            </a:r>
            <a:r>
              <a:rPr lang="zh-CN" altLang="en-US" dirty="0" smtClean="0"/>
              <a:t>：资本主义战胜社会主义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普世价值论：全世界制度演化趋同（优化）到英美模式的产权制度和政治制度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马克思历史唯物论</a:t>
            </a:r>
            <a:r>
              <a:rPr lang="zh-CN" altLang="en-US" dirty="0" smtClean="0"/>
              <a:t>：</a:t>
            </a:r>
            <a:r>
              <a:rPr lang="zh-CN" altLang="en-US" b="1" dirty="0" smtClean="0">
                <a:solidFill>
                  <a:srgbClr val="FF0000"/>
                </a:solidFill>
              </a:rPr>
              <a:t>五阶段论</a:t>
            </a:r>
            <a:r>
              <a:rPr lang="zh-CN" altLang="en-US" dirty="0" smtClean="0"/>
              <a:t>（原始公社</a:t>
            </a:r>
            <a:r>
              <a:rPr lang="en-US" altLang="zh-CN" dirty="0" smtClean="0"/>
              <a:t>-</a:t>
            </a:r>
            <a:r>
              <a:rPr lang="zh-CN" altLang="en-US" dirty="0" smtClean="0"/>
              <a:t>奴隶社会</a:t>
            </a:r>
            <a:r>
              <a:rPr lang="en-US" altLang="zh-CN" dirty="0" smtClean="0"/>
              <a:t>-</a:t>
            </a:r>
            <a:r>
              <a:rPr lang="zh-CN" altLang="en-US" dirty="0" smtClean="0"/>
              <a:t>封建社会</a:t>
            </a:r>
            <a:r>
              <a:rPr lang="en-US" altLang="zh-CN" dirty="0" smtClean="0"/>
              <a:t>-</a:t>
            </a:r>
            <a:r>
              <a:rPr lang="zh-CN" altLang="en-US" dirty="0" smtClean="0"/>
              <a:t>资本主义</a:t>
            </a:r>
            <a:r>
              <a:rPr lang="en-US" altLang="zh-CN" dirty="0" smtClean="0"/>
              <a:t>-</a:t>
            </a:r>
            <a:r>
              <a:rPr lang="zh-CN" altLang="en-US" dirty="0" smtClean="0"/>
              <a:t>社会主义与共产主义）</a:t>
            </a:r>
            <a:endParaRPr lang="en-US" altLang="zh-CN" dirty="0" smtClean="0"/>
          </a:p>
          <a:p>
            <a:r>
              <a:rPr lang="zh-CN" altLang="en-US" dirty="0" smtClean="0"/>
              <a:t>存疑：</a:t>
            </a:r>
            <a:r>
              <a:rPr lang="zh-CN" altLang="en-US" dirty="0" smtClean="0">
                <a:solidFill>
                  <a:srgbClr val="008000"/>
                </a:solidFill>
              </a:rPr>
              <a:t>亚细亚生产方式</a:t>
            </a:r>
            <a:r>
              <a:rPr lang="zh-CN" altLang="en-US" dirty="0" smtClean="0"/>
              <a:t>（亚洲地理气候的特殊性？多样性？）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8193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600" dirty="0" smtClean="0"/>
              <a:t>亚当</a:t>
            </a:r>
            <a:r>
              <a:rPr lang="en-US" altLang="zh-CN" sz="3600" dirty="0" smtClean="0"/>
              <a:t>-</a:t>
            </a:r>
            <a:r>
              <a:rPr lang="zh-CN" altLang="en-US" sz="3600" dirty="0" smtClean="0"/>
              <a:t>斯密理论的内在矛盾和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zh-CN" altLang="en-US" sz="3600" dirty="0" smtClean="0"/>
              <a:t>新古典经济学的危机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0425"/>
          </a:xfrm>
        </p:spPr>
        <p:txBody>
          <a:bodyPr>
            <a:noAutofit/>
          </a:bodyPr>
          <a:lstStyle/>
          <a:p>
            <a:r>
              <a:rPr lang="zh-CN" altLang="en-US" sz="2400" dirty="0" smtClean="0"/>
              <a:t>斯密理论的内在矛盾</a:t>
            </a:r>
            <a:endParaRPr lang="en-US" altLang="zh-CN" sz="2400" dirty="0" smtClean="0"/>
          </a:p>
          <a:p>
            <a:r>
              <a:rPr lang="zh-CN" altLang="en-US" sz="2400" dirty="0" smtClean="0"/>
              <a:t>第一卷，第一章：论分工（效率提高）</a:t>
            </a:r>
            <a:endParaRPr lang="en-US" altLang="zh-CN" sz="2400" dirty="0" smtClean="0"/>
          </a:p>
          <a:p>
            <a:r>
              <a:rPr lang="zh-CN" altLang="en-US" sz="2400" dirty="0" smtClean="0"/>
              <a:t>第一卷，第三章：分工受限于市场规模</a:t>
            </a:r>
            <a:endParaRPr lang="en-US" altLang="zh-CN" sz="2400" dirty="0" smtClean="0"/>
          </a:p>
          <a:p>
            <a:r>
              <a:rPr lang="zh-CN" altLang="en-US" sz="2400" dirty="0" smtClean="0"/>
              <a:t>第一卷，第四章：论金钱的起源和应用</a:t>
            </a:r>
            <a:endParaRPr lang="en-US" altLang="zh-CN" sz="2400" dirty="0" smtClean="0"/>
          </a:p>
          <a:p>
            <a:r>
              <a:rPr lang="en-US" altLang="zh-CN" sz="2400" dirty="0" smtClean="0"/>
              <a:t>……</a:t>
            </a:r>
          </a:p>
          <a:p>
            <a:r>
              <a:rPr lang="zh-CN" altLang="en-US" sz="2400" dirty="0" smtClean="0"/>
              <a:t>第四卷，第二章：论限制从外国进口国内能够生产的产品（提到“看不见的手”）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en-US" sz="2400" dirty="0" smtClean="0"/>
              <a:t>问题：</a:t>
            </a:r>
            <a:r>
              <a:rPr lang="zh-CN" altLang="en-US" sz="2400" dirty="0" smtClean="0"/>
              <a:t>市场</a:t>
            </a:r>
            <a:r>
              <a:rPr lang="en-US" sz="2400" dirty="0" smtClean="0"/>
              <a:t>价格机制（“看不见的手”）</a:t>
            </a:r>
            <a:r>
              <a:rPr lang="zh-CN" altLang="en-US" sz="2400" dirty="0" smtClean="0"/>
              <a:t>能否协调国际分工？</a:t>
            </a:r>
            <a:endParaRPr lang="en-US" altLang="zh-CN" sz="2400" dirty="0" smtClean="0"/>
          </a:p>
          <a:p>
            <a:r>
              <a:rPr lang="zh-CN" altLang="en-US" sz="2400" dirty="0" smtClean="0"/>
              <a:t>国际分工的格局如何演化？</a:t>
            </a:r>
            <a:endParaRPr lang="en-US" altLang="zh-CN" sz="2400" dirty="0" smtClean="0"/>
          </a:p>
          <a:p>
            <a:r>
              <a:rPr lang="zh-CN" altLang="en-US" sz="2400" dirty="0" smtClean="0"/>
              <a:t>财富是什么？财富（</a:t>
            </a:r>
            <a:r>
              <a:rPr lang="en-US" altLang="zh-CN" sz="2400" dirty="0" smtClean="0"/>
              <a:t>wealth)=</a:t>
            </a:r>
            <a:r>
              <a:rPr lang="zh-CN" altLang="en-US" sz="2400" dirty="0" smtClean="0"/>
              <a:t>权势</a:t>
            </a:r>
            <a:r>
              <a:rPr lang="en-US" altLang="zh-CN" sz="2400" smtClean="0"/>
              <a:t>(power)?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09910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3618"/>
          </a:xfrm>
        </p:spPr>
        <p:txBody>
          <a:bodyPr/>
          <a:lstStyle/>
          <a:p>
            <a:r>
              <a:rPr lang="en-US" dirty="0" smtClean="0"/>
              <a:t>历史的观察</a:t>
            </a:r>
            <a:r>
              <a:rPr lang="zh-CN" altLang="en-US" dirty="0" smtClean="0"/>
              <a:t>：英国病和美国病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0904"/>
            <a:ext cx="8229600" cy="471525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技术进步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市场扩张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贸易顺差转为持续的贸易逆差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战争</a:t>
            </a:r>
            <a:r>
              <a:rPr lang="en-US" altLang="zh-CN" dirty="0" smtClean="0"/>
              <a:t>+</a:t>
            </a:r>
            <a:r>
              <a:rPr lang="zh-CN" altLang="en-US" dirty="0" smtClean="0"/>
              <a:t>殖民扭转逆差</a:t>
            </a:r>
            <a:r>
              <a:rPr lang="en-US" altLang="zh-CN" dirty="0" smtClean="0"/>
              <a:t>》</a:t>
            </a:r>
            <a:r>
              <a:rPr lang="zh-CN" altLang="en-US" dirty="0" smtClean="0"/>
              <a:t>金融</a:t>
            </a:r>
            <a:r>
              <a:rPr lang="en-US" altLang="zh-CN" dirty="0" smtClean="0"/>
              <a:t>+</a:t>
            </a:r>
            <a:r>
              <a:rPr lang="zh-CN" altLang="en-US" dirty="0" smtClean="0"/>
              <a:t>海军控制国际金融秩序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高收入</a:t>
            </a:r>
            <a:r>
              <a:rPr lang="en-US" altLang="zh-CN" dirty="0" smtClean="0"/>
              <a:t>=</a:t>
            </a:r>
            <a:r>
              <a:rPr lang="zh-CN" altLang="en-US" dirty="0" smtClean="0"/>
              <a:t>富而骄，骄而惰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产业空心化</a:t>
            </a:r>
            <a:endParaRPr lang="en-US" altLang="zh-CN" dirty="0" smtClean="0"/>
          </a:p>
          <a:p>
            <a:r>
              <a:rPr lang="zh-CN" altLang="en-US" dirty="0" smtClean="0"/>
              <a:t>英国茶叶进口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贸易逆差</a:t>
            </a:r>
            <a:r>
              <a:rPr lang="en-US" altLang="zh-CN" dirty="0" smtClean="0"/>
              <a:t>》</a:t>
            </a:r>
            <a:r>
              <a:rPr lang="zh-CN" altLang="en-US" dirty="0" smtClean="0"/>
              <a:t>鸦片战争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政府扶持在印度种茶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航海贸易大国先后衰落</a:t>
            </a:r>
            <a:endParaRPr lang="en-US" altLang="zh-CN" dirty="0" smtClean="0"/>
          </a:p>
          <a:p>
            <a:r>
              <a:rPr lang="zh-CN" altLang="en-US" dirty="0" smtClean="0"/>
              <a:t>希腊城邦、意大利城邦、葡萄牙、西班牙、荷兰、英国、美国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708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 smtClean="0"/>
              <a:t>（先）</a:t>
            </a:r>
            <a:r>
              <a:rPr lang="en-US" b="1" dirty="0" smtClean="0">
                <a:solidFill>
                  <a:srgbClr val="FF0000"/>
                </a:solidFill>
              </a:rPr>
              <a:t>知彼</a:t>
            </a:r>
            <a:r>
              <a:rPr lang="zh-CN" altLang="en-US" b="1" dirty="0" smtClean="0">
                <a:solidFill>
                  <a:srgbClr val="000000"/>
                </a:solidFill>
              </a:rPr>
              <a:t>（</a:t>
            </a:r>
            <a:r>
              <a:rPr lang="zh-CN" altLang="en-US" b="1" dirty="0" smtClean="0"/>
              <a:t>后）</a:t>
            </a:r>
            <a:r>
              <a:rPr lang="en-US" b="1" dirty="0" smtClean="0">
                <a:solidFill>
                  <a:srgbClr val="0000FF"/>
                </a:solidFill>
              </a:rPr>
              <a:t>知己</a:t>
            </a:r>
            <a:r>
              <a:rPr lang="en-US" dirty="0" smtClean="0"/>
              <a:t>》</a:t>
            </a:r>
            <a:br>
              <a:rPr lang="en-US" dirty="0" smtClean="0"/>
            </a:br>
            <a:r>
              <a:rPr lang="en-US" dirty="0" smtClean="0"/>
              <a:t>才能</a:t>
            </a:r>
            <a:r>
              <a:rPr lang="zh-CN" altLang="en-US" dirty="0" smtClean="0"/>
              <a:t>认清</a:t>
            </a:r>
            <a:r>
              <a:rPr lang="zh-CN" altLang="en-US" b="1" dirty="0" smtClean="0">
                <a:solidFill>
                  <a:srgbClr val="0000FF"/>
                </a:solidFill>
              </a:rPr>
              <a:t>大局</a:t>
            </a:r>
            <a:r>
              <a:rPr lang="zh-CN" altLang="en-US" b="1" dirty="0" smtClean="0"/>
              <a:t>，抓住</a:t>
            </a:r>
            <a:r>
              <a:rPr lang="en-US" b="1" dirty="0" smtClean="0">
                <a:solidFill>
                  <a:srgbClr val="FF0000"/>
                </a:solidFill>
              </a:rPr>
              <a:t>机遇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9" y="1600200"/>
            <a:ext cx="8563428" cy="4858657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一，中国失去的和未来的历史机遇</a:t>
            </a:r>
            <a:endParaRPr lang="en-US" altLang="zh-CN" dirty="0" smtClean="0"/>
          </a:p>
          <a:p>
            <a:r>
              <a:rPr lang="zh-CN" altLang="en-US" dirty="0" smtClean="0"/>
              <a:t>追求高收入（人均</a:t>
            </a:r>
            <a:r>
              <a:rPr lang="en-US" altLang="zh-CN" dirty="0" smtClean="0"/>
              <a:t>GDP</a:t>
            </a:r>
            <a:r>
              <a:rPr lang="zh-CN" altLang="en-US" dirty="0" smtClean="0"/>
              <a:t>，去工业化），还是占领科技、工业、军事、金融的制高点？</a:t>
            </a:r>
            <a:endParaRPr lang="en-US" altLang="zh-CN" dirty="0" smtClean="0"/>
          </a:p>
          <a:p>
            <a:r>
              <a:rPr lang="en-US" dirty="0" smtClean="0"/>
              <a:t>二，实地观察</a:t>
            </a:r>
            <a:r>
              <a:rPr lang="zh-CN" altLang="en-US" dirty="0" smtClean="0"/>
              <a:t>东欧转型</a:t>
            </a:r>
            <a:r>
              <a:rPr lang="en-US" dirty="0" smtClean="0"/>
              <a:t>：</a:t>
            </a:r>
            <a:r>
              <a:rPr lang="zh-CN" altLang="en-US" dirty="0" smtClean="0"/>
              <a:t>中国道路远胜休克疗法。柏林墙倒塌的秘密：西柏林的宣传战和自由、民主、富裕的神话</a:t>
            </a:r>
            <a:endParaRPr lang="en-US" altLang="zh-CN" dirty="0" smtClean="0"/>
          </a:p>
          <a:p>
            <a:r>
              <a:rPr lang="zh-CN" altLang="en-US" dirty="0" smtClean="0"/>
              <a:t>三，</a:t>
            </a:r>
            <a:r>
              <a:rPr lang="en-US" dirty="0" smtClean="0"/>
              <a:t>存在西方中心吗？</a:t>
            </a:r>
          </a:p>
          <a:p>
            <a:r>
              <a:rPr lang="en-US" dirty="0" smtClean="0"/>
              <a:t>从雅典、埃及、伊朗、到土耳其</a:t>
            </a:r>
            <a:r>
              <a:rPr lang="zh-CN" altLang="en-US" dirty="0" smtClean="0"/>
              <a:t>：神庙伪造历史</a:t>
            </a:r>
            <a:endParaRPr lang="en-US" altLang="zh-CN" dirty="0" smtClean="0"/>
          </a:p>
          <a:p>
            <a:r>
              <a:rPr lang="zh-CN" altLang="en-US" dirty="0" smtClean="0"/>
              <a:t>四，马克思、韦伯和毛泽东谁对？</a:t>
            </a:r>
            <a:endParaRPr lang="en-US" altLang="zh-CN" dirty="0" smtClean="0"/>
          </a:p>
          <a:p>
            <a:r>
              <a:rPr lang="zh-CN" altLang="en-US" dirty="0" smtClean="0"/>
              <a:t>世界中心在哪里？世界中心何处移？</a:t>
            </a:r>
            <a:endParaRPr lang="en-US" altLang="zh-CN" dirty="0" smtClean="0"/>
          </a:p>
          <a:p>
            <a:r>
              <a:rPr lang="zh-CN" altLang="en-US" dirty="0" smtClean="0"/>
              <a:t>五，对比中华文明、近东文明和西方文明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5050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52131" y="609600"/>
            <a:ext cx="8748994" cy="1143000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大数原理</a:t>
            </a:r>
            <a:r>
              <a:rPr lang="zh-CN" altLang="en-US" dirty="0" smtClean="0"/>
              <a:t>（系统有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个组元）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sz="4000" dirty="0" smtClean="0"/>
              <a:t>组元越多，系统涨落幅度越小（风险对冲）</a:t>
            </a:r>
            <a:endParaRPr lang="en-US" sz="40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相对偏差</a:t>
            </a:r>
            <a:endParaRPr lang="en-US" dirty="0"/>
          </a:p>
        </p:txBody>
      </p:sp>
      <p:sp>
        <p:nvSpPr>
          <p:cNvPr id="11" name="Chart Placeholder 10"/>
          <p:cNvSpPr>
            <a:spLocks noGrp="1"/>
          </p:cNvSpPr>
          <p:nvPr>
            <p:ph type="chart" sz="half" idx="2"/>
          </p:nvPr>
        </p:nvSpPr>
        <p:spPr/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115134"/>
              </p:ext>
            </p:extLst>
          </p:nvPr>
        </p:nvGraphicFramePr>
        <p:xfrm>
          <a:off x="252131" y="3215746"/>
          <a:ext cx="4081743" cy="1541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name="Document" r:id="rId3" imgW="1143000" imgH="431800" progId="Word.Document.12">
                  <p:embed/>
                </p:oleObj>
              </mc:Choice>
              <mc:Fallback>
                <p:oleObj name="Document" r:id="rId3" imgW="1143000" imgH="431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2131" y="3215746"/>
                        <a:ext cx="4081743" cy="15419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714536"/>
              </p:ext>
            </p:extLst>
          </p:nvPr>
        </p:nvGraphicFramePr>
        <p:xfrm>
          <a:off x="5032374" y="3023914"/>
          <a:ext cx="3095625" cy="2722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7" name="Equation" r:id="rId5" imgW="736600" imgH="647700" progId="Equation.DSMT4">
                  <p:embed/>
                </p:oleObj>
              </mc:Choice>
              <mc:Fallback>
                <p:oleObj name="Equation" r:id="rId5" imgW="736600" imgH="6477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32374" y="3023914"/>
                        <a:ext cx="3095625" cy="27220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88240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125" y="274638"/>
            <a:ext cx="8448675" cy="1265238"/>
          </a:xfrm>
        </p:spPr>
        <p:txBody>
          <a:bodyPr>
            <a:noAutofit/>
          </a:bodyPr>
          <a:lstStyle/>
          <a:p>
            <a:r>
              <a:rPr lang="en-US" sz="3600" dirty="0" smtClean="0"/>
              <a:t>问题出在金融中介和营销网络</a:t>
            </a:r>
            <a:r>
              <a:rPr lang="en-US" sz="3600" b="1" dirty="0" smtClean="0"/>
              <a:t>.  </a:t>
            </a:r>
            <a:br>
              <a:rPr lang="en-US" sz="3600" b="1" dirty="0" smtClean="0"/>
            </a:br>
            <a:r>
              <a:rPr lang="zh-CN" altLang="en-US" sz="2400" b="1" dirty="0" smtClean="0"/>
              <a:t>美国宏观</a:t>
            </a:r>
            <a:r>
              <a:rPr lang="zh-CN" altLang="en-US" sz="2400" b="1" dirty="0"/>
              <a:t>金融指数的市场变动率（</a:t>
            </a:r>
            <a:r>
              <a:rPr lang="en-US" sz="2400" b="1" dirty="0"/>
              <a:t>MV</a:t>
            </a:r>
            <a:r>
              <a:rPr lang="zh-CN" altLang="en-US" sz="2400" b="1" dirty="0"/>
              <a:t>）和中介群落数（</a:t>
            </a:r>
            <a:r>
              <a:rPr lang="en-US" sz="2400" b="1" dirty="0" err="1"/>
              <a:t>Nc</a:t>
            </a:r>
            <a:r>
              <a:rPr lang="zh-CN" altLang="en-US" sz="2400" b="1" dirty="0"/>
              <a:t>）</a:t>
            </a:r>
            <a:r>
              <a:rPr lang="en-US" sz="24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25" y="1698626"/>
            <a:ext cx="8699499" cy="4826000"/>
          </a:xfrm>
        </p:spPr>
        <p:txBody>
          <a:bodyPr>
            <a:normAutofit fontScale="55000" lnSpcReduction="20000"/>
          </a:bodyPr>
          <a:lstStyle/>
          <a:p>
            <a:r>
              <a:rPr lang="en-US" altLang="zh-TW" dirty="0"/>
              <a:t>--------------------------------------------------------------------------------------</a:t>
            </a:r>
          </a:p>
          <a:p>
            <a:r>
              <a:rPr lang="zh-TW" altLang="en-US" dirty="0"/>
              <a:t>项目									</a:t>
            </a:r>
            <a:r>
              <a:rPr lang="en-US" altLang="zh-TW" dirty="0"/>
              <a:t>MV (%)	     </a:t>
            </a:r>
            <a:r>
              <a:rPr lang="en-US" altLang="zh-TW" dirty="0" err="1"/>
              <a:t>Nc</a:t>
            </a:r>
            <a:endParaRPr lang="en-US" altLang="zh-TW" dirty="0"/>
          </a:p>
          <a:p>
            <a:r>
              <a:rPr lang="en-US" altLang="zh-TW" dirty="0"/>
              <a:t>------------------------------------------------------------------------------------</a:t>
            </a:r>
          </a:p>
          <a:p>
            <a:r>
              <a:rPr lang="zh-TW" altLang="en-US" dirty="0"/>
              <a:t>真实个人消费（</a:t>
            </a:r>
            <a:r>
              <a:rPr lang="en-US" altLang="zh-TW" dirty="0"/>
              <a:t>1947-2010Q4</a:t>
            </a:r>
            <a:r>
              <a:rPr lang="zh-TW" altLang="en-US" dirty="0"/>
              <a:t>）			</a:t>
            </a:r>
            <a:r>
              <a:rPr lang="en-US" altLang="zh-TW" dirty="0"/>
              <a:t>0.15	  		600,000</a:t>
            </a:r>
          </a:p>
          <a:p>
            <a:r>
              <a:rPr lang="zh-TW" altLang="en-US" dirty="0"/>
              <a:t>真实</a:t>
            </a:r>
            <a:r>
              <a:rPr lang="en-US" altLang="zh-TW" dirty="0"/>
              <a:t>GDP </a:t>
            </a:r>
            <a:r>
              <a:rPr lang="zh-TW" altLang="en-US" dirty="0"/>
              <a:t>（</a:t>
            </a:r>
            <a:r>
              <a:rPr lang="en-US" altLang="zh-TW" dirty="0"/>
              <a:t>1947-2010Q4</a:t>
            </a:r>
            <a:r>
              <a:rPr lang="zh-TW" altLang="en-US" dirty="0"/>
              <a:t>）			</a:t>
            </a:r>
            <a:r>
              <a:rPr lang="en-US" altLang="zh-TW" dirty="0" smtClean="0"/>
              <a:t>        0.19</a:t>
            </a:r>
            <a:r>
              <a:rPr lang="en-US" altLang="zh-TW" dirty="0"/>
              <a:t>	  		400,000</a:t>
            </a:r>
          </a:p>
          <a:p>
            <a:endParaRPr lang="en-US" altLang="zh-TW" dirty="0"/>
          </a:p>
          <a:p>
            <a:r>
              <a:rPr lang="zh-TW" altLang="en-US" dirty="0"/>
              <a:t>真实私人投资（</a:t>
            </a:r>
            <a:r>
              <a:rPr lang="en-US" altLang="zh-TW" dirty="0"/>
              <a:t>1947-2010Q4</a:t>
            </a:r>
            <a:r>
              <a:rPr lang="zh-TW" altLang="en-US" dirty="0"/>
              <a:t>）			</a:t>
            </a:r>
            <a:r>
              <a:rPr lang="en-US" altLang="zh-TW" dirty="0"/>
              <a:t>1.2 	   		 10,000</a:t>
            </a:r>
          </a:p>
          <a:p>
            <a:r>
              <a:rPr lang="zh-TW" altLang="en-US" dirty="0"/>
              <a:t>道琼斯工业指数 </a:t>
            </a:r>
            <a:r>
              <a:rPr lang="en-US" altLang="zh-TW" dirty="0"/>
              <a:t>(1928–2010Jan.)		</a:t>
            </a:r>
            <a:r>
              <a:rPr lang="en-US" altLang="zh-TW" dirty="0" smtClean="0"/>
              <a:t>         1.4 </a:t>
            </a:r>
            <a:r>
              <a:rPr lang="en-US" altLang="zh-TW" dirty="0"/>
              <a:t>	    	</a:t>
            </a:r>
            <a:r>
              <a:rPr lang="en-US" altLang="zh-TW" dirty="0" smtClean="0"/>
              <a:t>            </a:t>
            </a:r>
            <a:r>
              <a:rPr lang="en-US" altLang="zh-TW" dirty="0"/>
              <a:t>9,000</a:t>
            </a:r>
          </a:p>
          <a:p>
            <a:r>
              <a:rPr lang="en-US" altLang="zh-TW" dirty="0"/>
              <a:t>S&amp;P 500 </a:t>
            </a:r>
            <a:r>
              <a:rPr lang="zh-TW" altLang="en-US" dirty="0"/>
              <a:t>指数 </a:t>
            </a:r>
            <a:r>
              <a:rPr lang="en-US" altLang="zh-TW" dirty="0"/>
              <a:t>(1947–2010Jan.)			1.6 	    	</a:t>
            </a:r>
            <a:r>
              <a:rPr lang="en-US" altLang="zh-TW" dirty="0" smtClean="0"/>
              <a:t>            </a:t>
            </a:r>
            <a:r>
              <a:rPr lang="en-US" altLang="zh-TW" dirty="0"/>
              <a:t>5,000</a:t>
            </a:r>
          </a:p>
          <a:p>
            <a:r>
              <a:rPr lang="zh-TW" altLang="en-US" dirty="0"/>
              <a:t>纳斯达克指数 </a:t>
            </a:r>
            <a:r>
              <a:rPr lang="en-US" altLang="zh-TW" dirty="0"/>
              <a:t>(1971–2010Jan.)			2.0 			</a:t>
            </a:r>
            <a:r>
              <a:rPr lang="en-US" altLang="zh-TW" dirty="0" smtClean="0"/>
              <a:t>   </a:t>
            </a:r>
            <a:r>
              <a:rPr lang="en-US" altLang="zh-TW" dirty="0"/>
              <a:t>3,000</a:t>
            </a:r>
          </a:p>
          <a:p>
            <a:endParaRPr lang="en-US" altLang="zh-TW" dirty="0"/>
          </a:p>
          <a:p>
            <a:r>
              <a:rPr lang="zh-TW" altLang="en-US" dirty="0"/>
              <a:t>美元对日元汇率 </a:t>
            </a:r>
            <a:r>
              <a:rPr lang="en-US" altLang="zh-TW" dirty="0"/>
              <a:t>(1971–2009)		</a:t>
            </a:r>
            <a:r>
              <a:rPr lang="en-US" altLang="zh-TW" dirty="0" smtClean="0"/>
              <a:t>     </a:t>
            </a:r>
            <a:r>
              <a:rPr lang="en-US" altLang="zh-TW" dirty="0"/>
              <a:t>	</a:t>
            </a:r>
            <a:r>
              <a:rPr lang="en-US" altLang="zh-TW" dirty="0" smtClean="0"/>
              <a:t>         6.1 </a:t>
            </a:r>
            <a:r>
              <a:rPr lang="en-US" altLang="zh-TW" dirty="0"/>
              <a:t>	     	 </a:t>
            </a:r>
            <a:r>
              <a:rPr lang="en-US" altLang="zh-TW" dirty="0" smtClean="0"/>
              <a:t>             </a:t>
            </a:r>
            <a:r>
              <a:rPr lang="en-US" altLang="zh-TW" dirty="0"/>
              <a:t>300</a:t>
            </a:r>
          </a:p>
          <a:p>
            <a:r>
              <a:rPr lang="zh-TW" altLang="en-US" dirty="0"/>
              <a:t>美元对欧元汇率</a:t>
            </a:r>
            <a:r>
              <a:rPr lang="en-US" altLang="zh-TW" dirty="0"/>
              <a:t>(1999–2009) 			</a:t>
            </a:r>
            <a:r>
              <a:rPr lang="en-US" altLang="zh-TW" dirty="0" smtClean="0"/>
              <a:t>         4.9</a:t>
            </a:r>
            <a:r>
              <a:rPr lang="en-US" altLang="zh-TW" dirty="0"/>
              <a:t>	     	  </a:t>
            </a:r>
            <a:r>
              <a:rPr lang="en-US" altLang="zh-TW" dirty="0" smtClean="0"/>
              <a:t>            </a:t>
            </a:r>
            <a:r>
              <a:rPr lang="en-US" altLang="zh-TW" dirty="0"/>
              <a:t>400</a:t>
            </a:r>
          </a:p>
          <a:p>
            <a:r>
              <a:rPr lang="en-US" altLang="zh-TW" dirty="0"/>
              <a:t>----------------------------------------------------------------------------------------</a:t>
            </a:r>
          </a:p>
          <a:p>
            <a:r>
              <a:rPr lang="zh-TW" altLang="en-US" dirty="0"/>
              <a:t>数据来源：美国总量指数和汇率：</a:t>
            </a:r>
            <a:r>
              <a:rPr lang="en-US" altLang="zh-TW" dirty="0"/>
              <a:t>Federal Reserve Bank of St Louis</a:t>
            </a:r>
            <a:r>
              <a:rPr lang="zh-TW" altLang="en-US" dirty="0"/>
              <a:t>；股指数据：</a:t>
            </a:r>
            <a:r>
              <a:rPr lang="en-US" altLang="zh-TW" dirty="0"/>
              <a:t>&lt;</a:t>
            </a:r>
            <a:r>
              <a:rPr lang="en-US" altLang="zh-TW" dirty="0" err="1"/>
              <a:t>yahoo.finance</a:t>
            </a:r>
            <a:r>
              <a:rPr lang="en-US" altLang="zh-TW" dirty="0"/>
              <a:t>&gt; 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4547997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267" y="186266"/>
            <a:ext cx="8754533" cy="440267"/>
          </a:xfrm>
        </p:spPr>
        <p:txBody>
          <a:bodyPr>
            <a:normAutofit/>
          </a:bodyPr>
          <a:lstStyle/>
          <a:p>
            <a:r>
              <a:rPr lang="zh-CN" altLang="en-US" sz="1800" b="1" dirty="0"/>
              <a:t>表</a:t>
            </a:r>
            <a:r>
              <a:rPr lang="en-US" sz="1800" b="1" dirty="0"/>
              <a:t>V.  </a:t>
            </a:r>
            <a:r>
              <a:rPr lang="zh-CN" altLang="en-US" sz="1800" b="1" dirty="0"/>
              <a:t>美国设备利用率和大宗商品价格的市场变动率（</a:t>
            </a:r>
            <a:r>
              <a:rPr lang="en-US" sz="1800" b="1" dirty="0"/>
              <a:t>MV</a:t>
            </a:r>
            <a:r>
              <a:rPr lang="zh-CN" altLang="en-US" sz="1800" b="1" dirty="0"/>
              <a:t>）和中介群落数（</a:t>
            </a:r>
            <a:r>
              <a:rPr lang="en-US" sz="1800" b="1" dirty="0" err="1"/>
              <a:t>Nc</a:t>
            </a:r>
            <a:r>
              <a:rPr lang="zh-CN" altLang="en-US" sz="1800" b="1" dirty="0" smtClean="0"/>
              <a:t>）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267" y="846667"/>
            <a:ext cx="8754533" cy="5774265"/>
          </a:xfrm>
        </p:spPr>
        <p:txBody>
          <a:bodyPr>
            <a:normAutofit fontScale="55000" lnSpcReduction="20000"/>
          </a:bodyPr>
          <a:lstStyle/>
          <a:p>
            <a:r>
              <a:rPr 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项目							</a:t>
            </a:r>
            <a:r>
              <a:rPr lang="en-US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MV </a:t>
            </a:r>
            <a:r>
              <a:rPr 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(%)	    </a:t>
            </a:r>
            <a:r>
              <a:rPr lang="en-US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		 </a:t>
            </a:r>
            <a:r>
              <a:rPr lang="en-US" sz="3000" dirty="0" err="1">
                <a:solidFill>
                  <a:srgbClr val="000000"/>
                </a:solidFill>
                <a:latin typeface="宋体"/>
                <a:ea typeface="宋体"/>
                <a:cs typeface="宋体"/>
              </a:rPr>
              <a:t>Nc</a:t>
            </a:r>
            <a:endParaRPr lang="en-US" sz="30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  <a:p>
            <a:r>
              <a:rPr 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--------------------------------------------------------</a:t>
            </a:r>
            <a:r>
              <a:rPr lang="en-US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-</a:t>
            </a:r>
            <a:r>
              <a:rPr lang="en-US" altLang="zh-CN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------------------</a:t>
            </a:r>
            <a:endParaRPr lang="en-US" sz="30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  <a:p>
            <a:r>
              <a:rPr 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钢铁设备							2.6			1,000</a:t>
            </a:r>
          </a:p>
          <a:p>
            <a:r>
              <a:rPr 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汽车设备							2.4			2,000</a:t>
            </a:r>
          </a:p>
          <a:p>
            <a:r>
              <a:rPr 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制造业设备						0.6		 </a:t>
            </a:r>
            <a:r>
              <a:rPr lang="zh-CN" alt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 </a:t>
            </a:r>
            <a:r>
              <a:rPr lang="en-US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 30,000</a:t>
            </a:r>
          </a:p>
          <a:p>
            <a:endParaRPr lang="en-US" sz="30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  <a:p>
            <a:r>
              <a:rPr lang="en-US" sz="3000" dirty="0" err="1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油价（WTI</a:t>
            </a:r>
            <a:r>
              <a:rPr 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)						4.8			</a:t>
            </a:r>
            <a:r>
              <a:rPr lang="zh-CN" altLang="en-US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  </a:t>
            </a:r>
            <a:r>
              <a:rPr lang="en-US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400</a:t>
            </a:r>
            <a:endParaRPr lang="en-US" sz="30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  <a:p>
            <a:r>
              <a:rPr 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煤价							</a:t>
            </a:r>
            <a:r>
              <a:rPr lang="en-US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	3.9</a:t>
            </a:r>
            <a:r>
              <a:rPr lang="en-US" sz="30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			</a:t>
            </a:r>
            <a:r>
              <a:rPr lang="zh-CN" altLang="en-US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  </a:t>
            </a:r>
            <a:r>
              <a:rPr lang="en-US" sz="30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800</a:t>
            </a:r>
          </a:p>
          <a:p>
            <a:pPr fontAlgn="base"/>
            <a:r>
              <a:rPr lang="zh-CN" altLang="en-US" sz="3000" dirty="0"/>
              <a:t>天然气价</a:t>
            </a:r>
            <a:r>
              <a:rPr lang="en-US" sz="3000" dirty="0"/>
              <a:t>					</a:t>
            </a:r>
            <a:r>
              <a:rPr lang="zh-CN" altLang="en-US" sz="3000" dirty="0" smtClean="0"/>
              <a:t> </a:t>
            </a:r>
            <a:r>
              <a:rPr lang="en-US" altLang="zh-CN" sz="3000" dirty="0" smtClean="0"/>
              <a:t>	</a:t>
            </a:r>
            <a:r>
              <a:rPr lang="zh-CN" altLang="en-US" sz="3000" dirty="0" smtClean="0"/>
              <a:t>     </a:t>
            </a:r>
            <a:r>
              <a:rPr lang="en-US" sz="3000" dirty="0" smtClean="0"/>
              <a:t>  19.0</a:t>
            </a:r>
            <a:r>
              <a:rPr lang="en-US" sz="3000" dirty="0"/>
              <a:t>			</a:t>
            </a:r>
            <a:r>
              <a:rPr lang="zh-CN" altLang="en-US" sz="3000" dirty="0" smtClean="0"/>
              <a:t>     </a:t>
            </a:r>
            <a:r>
              <a:rPr lang="en-US" sz="3000" dirty="0" smtClean="0"/>
              <a:t> </a:t>
            </a:r>
            <a:r>
              <a:rPr lang="en-US" sz="3000" dirty="0"/>
              <a:t>30</a:t>
            </a:r>
          </a:p>
          <a:p>
            <a:pPr fontAlgn="base"/>
            <a:r>
              <a:rPr lang="zh-CN" altLang="en-US" sz="3000" dirty="0"/>
              <a:t>铁矿石价</a:t>
            </a:r>
            <a:r>
              <a:rPr lang="en-US" sz="3000" dirty="0"/>
              <a:t>							2.9		</a:t>
            </a:r>
            <a:r>
              <a:rPr lang="zh-CN" altLang="en-US" sz="3000" dirty="0" smtClean="0"/>
              <a:t>     </a:t>
            </a:r>
            <a:r>
              <a:rPr lang="en-US" sz="3000" dirty="0" smtClean="0"/>
              <a:t> </a:t>
            </a:r>
            <a:r>
              <a:rPr lang="zh-CN" altLang="en-US" sz="3000" dirty="0" smtClean="0"/>
              <a:t>  </a:t>
            </a:r>
            <a:r>
              <a:rPr lang="en-US" sz="3000" dirty="0" smtClean="0"/>
              <a:t> </a:t>
            </a:r>
            <a:r>
              <a:rPr lang="en-US" sz="3000" dirty="0"/>
              <a:t>1,000</a:t>
            </a:r>
          </a:p>
          <a:p>
            <a:pPr fontAlgn="base"/>
            <a:r>
              <a:rPr lang="zh-CN" altLang="en-US" sz="3000" dirty="0"/>
              <a:t>铝价</a:t>
            </a:r>
            <a:r>
              <a:rPr lang="en-US" sz="3000" dirty="0"/>
              <a:t>							</a:t>
            </a:r>
            <a:r>
              <a:rPr lang="zh-CN" altLang="en-US" sz="3000" dirty="0" smtClean="0"/>
              <a:t>       </a:t>
            </a:r>
            <a:r>
              <a:rPr lang="en-US" sz="3000" dirty="0" smtClean="0"/>
              <a:t>1.7</a:t>
            </a:r>
            <a:r>
              <a:rPr lang="en-US" sz="3000" dirty="0"/>
              <a:t>	</a:t>
            </a:r>
            <a:r>
              <a:rPr lang="zh-CN" altLang="en-US" sz="3000" dirty="0" smtClean="0"/>
              <a:t>   </a:t>
            </a:r>
            <a:r>
              <a:rPr lang="en-US" sz="3000" dirty="0"/>
              <a:t>	</a:t>
            </a:r>
            <a:r>
              <a:rPr lang="zh-CN" altLang="en-US" sz="3000" dirty="0" smtClean="0"/>
              <a:t>        </a:t>
            </a:r>
            <a:r>
              <a:rPr lang="en-US" sz="3000" dirty="0" smtClean="0"/>
              <a:t> </a:t>
            </a:r>
            <a:r>
              <a:rPr lang="zh-CN" altLang="en-US" sz="3000" dirty="0" smtClean="0"/>
              <a:t> </a:t>
            </a:r>
            <a:r>
              <a:rPr lang="en-US" sz="3000" dirty="0" smtClean="0"/>
              <a:t>3,000</a:t>
            </a:r>
            <a:endParaRPr lang="en-US" sz="3000" dirty="0"/>
          </a:p>
          <a:p>
            <a:pPr fontAlgn="base"/>
            <a:r>
              <a:rPr lang="zh-CN" altLang="en-US" sz="3000" dirty="0"/>
              <a:t>铜价</a:t>
            </a:r>
            <a:r>
              <a:rPr lang="en-US" sz="3000" dirty="0"/>
              <a:t>							</a:t>
            </a:r>
            <a:r>
              <a:rPr lang="zh-CN" altLang="en-US" sz="3000" dirty="0" smtClean="0"/>
              <a:t> </a:t>
            </a:r>
            <a:r>
              <a:rPr lang="en-US" altLang="zh-CN" sz="3000" dirty="0" smtClean="0"/>
              <a:t>	</a:t>
            </a:r>
            <a:r>
              <a:rPr lang="en-US" sz="3000" dirty="0" smtClean="0"/>
              <a:t>1.6</a:t>
            </a:r>
            <a:r>
              <a:rPr lang="en-US" sz="3000" dirty="0"/>
              <a:t>	 </a:t>
            </a:r>
            <a:r>
              <a:rPr lang="zh-CN" altLang="en-US" sz="3000" dirty="0" smtClean="0"/>
              <a:t> </a:t>
            </a:r>
            <a:r>
              <a:rPr lang="en-US" altLang="zh-CN" sz="3000" dirty="0" smtClean="0"/>
              <a:t>	</a:t>
            </a:r>
            <a:r>
              <a:rPr lang="zh-CN" altLang="en-US" sz="3000" dirty="0" smtClean="0"/>
              <a:t>    </a:t>
            </a:r>
            <a:r>
              <a:rPr lang="en-US" sz="3000" dirty="0" smtClean="0"/>
              <a:t>   </a:t>
            </a:r>
            <a:r>
              <a:rPr lang="zh-CN" altLang="en-US" sz="3000" dirty="0" smtClean="0"/>
              <a:t>  </a:t>
            </a:r>
            <a:r>
              <a:rPr lang="en-US" sz="3000" dirty="0" smtClean="0"/>
              <a:t>4,000</a:t>
            </a:r>
            <a:endParaRPr lang="en-US" sz="3000" dirty="0"/>
          </a:p>
          <a:p>
            <a:pPr fontAlgn="base"/>
            <a:r>
              <a:rPr lang="en-US" sz="3000" dirty="0"/>
              <a:t> </a:t>
            </a:r>
          </a:p>
          <a:p>
            <a:pPr fontAlgn="base"/>
            <a:r>
              <a:rPr lang="zh-CN" altLang="en-US" sz="3000" dirty="0"/>
              <a:t>小麦价</a:t>
            </a:r>
            <a:r>
              <a:rPr lang="en-US" sz="3000" dirty="0"/>
              <a:t>							2.5		</a:t>
            </a:r>
            <a:r>
              <a:rPr lang="en-US" sz="3000" dirty="0" smtClean="0"/>
              <a:t>	 2,000</a:t>
            </a:r>
            <a:endParaRPr lang="en-US" sz="3000" dirty="0"/>
          </a:p>
          <a:p>
            <a:pPr fontAlgn="base"/>
            <a:r>
              <a:rPr lang="zh-CN" altLang="en-US" sz="3000" dirty="0"/>
              <a:t>米价</a:t>
            </a:r>
            <a:r>
              <a:rPr lang="en-US" sz="3000" dirty="0"/>
              <a:t>							</a:t>
            </a:r>
            <a:r>
              <a:rPr lang="en-US" sz="3000" dirty="0" smtClean="0"/>
              <a:t>	2.1</a:t>
            </a:r>
            <a:r>
              <a:rPr lang="en-US" sz="3000" dirty="0"/>
              <a:t>	      </a:t>
            </a:r>
            <a:r>
              <a:rPr lang="en-US" sz="3000" dirty="0" smtClean="0"/>
              <a:t>		</a:t>
            </a:r>
            <a:r>
              <a:rPr lang="zh-CN" altLang="en-US" sz="3000" dirty="0" smtClean="0"/>
              <a:t> </a:t>
            </a:r>
            <a:r>
              <a:rPr lang="en-US" sz="3000" dirty="0" smtClean="0"/>
              <a:t>2,000</a:t>
            </a:r>
            <a:endParaRPr lang="en-US" sz="3000" dirty="0"/>
          </a:p>
          <a:p>
            <a:pPr fontAlgn="base"/>
            <a:r>
              <a:rPr lang="zh-CN" altLang="en-US" sz="3000" dirty="0"/>
              <a:t>大豆价</a:t>
            </a:r>
            <a:r>
              <a:rPr lang="en-US" sz="3000" dirty="0"/>
              <a:t>							2.2		 </a:t>
            </a:r>
            <a:r>
              <a:rPr lang="en-US" sz="3000" dirty="0" smtClean="0"/>
              <a:t>	 2,000</a:t>
            </a:r>
            <a:endParaRPr lang="en-US" sz="3000" dirty="0"/>
          </a:p>
          <a:p>
            <a:pPr fontAlgn="base"/>
            <a:r>
              <a:rPr lang="zh-CN" altLang="en-US" sz="3000" dirty="0"/>
              <a:t>玉米价</a:t>
            </a:r>
            <a:r>
              <a:rPr lang="en-US" sz="3000" dirty="0"/>
              <a:t>							2.7		 </a:t>
            </a:r>
            <a:r>
              <a:rPr lang="en-US" sz="3000" dirty="0" smtClean="0"/>
              <a:t>	 1,000</a:t>
            </a:r>
            <a:endParaRPr lang="en-US" sz="3000" dirty="0"/>
          </a:p>
          <a:p>
            <a:pPr fontAlgn="base"/>
            <a:r>
              <a:rPr lang="zh-CN" altLang="en-US" sz="3000" dirty="0"/>
              <a:t>棉花价</a:t>
            </a:r>
            <a:r>
              <a:rPr lang="en-US" sz="3000" dirty="0"/>
              <a:t>							2.1		 </a:t>
            </a:r>
            <a:r>
              <a:rPr lang="en-US" sz="3000" dirty="0" smtClean="0"/>
              <a:t>	 2,000</a:t>
            </a:r>
            <a:endParaRPr lang="en-US" sz="3000" dirty="0"/>
          </a:p>
          <a:p>
            <a:pPr fontAlgn="base"/>
            <a:r>
              <a:rPr lang="zh-CN" altLang="en-US" sz="3000" dirty="0"/>
              <a:t>桔子价</a:t>
            </a:r>
            <a:r>
              <a:rPr lang="en-US" sz="3000" dirty="0"/>
              <a:t>							2.4		 </a:t>
            </a:r>
            <a:r>
              <a:rPr lang="en-US" sz="3000" dirty="0" smtClean="0"/>
              <a:t>	 2,000</a:t>
            </a:r>
            <a:endParaRPr lang="en-US" sz="3000" dirty="0"/>
          </a:p>
          <a:p>
            <a:pPr fontAlgn="base"/>
            <a:r>
              <a:rPr lang="zh-CN" altLang="en-US" sz="3000" dirty="0"/>
              <a:t>牛肉价</a:t>
            </a:r>
            <a:r>
              <a:rPr lang="en-US" sz="3000" dirty="0"/>
              <a:t>							1.5		 </a:t>
            </a:r>
            <a:r>
              <a:rPr lang="en-US" sz="3000" dirty="0" smtClean="0"/>
              <a:t>	 5,000</a:t>
            </a:r>
            <a:endParaRPr lang="en-US" sz="3000" dirty="0"/>
          </a:p>
          <a:p>
            <a:pPr fontAlgn="base"/>
            <a:r>
              <a:rPr lang="en-US" sz="3000" dirty="0"/>
              <a:t>--------------------------------------------------------------------------</a:t>
            </a:r>
            <a:r>
              <a:rPr lang="en-US" sz="3000" dirty="0" smtClean="0"/>
              <a:t>-</a:t>
            </a:r>
            <a:r>
              <a:rPr lang="en-US" altLang="zh-CN" sz="3000" dirty="0" smtClean="0"/>
              <a:t>-----------------</a:t>
            </a:r>
            <a:endParaRPr lang="en-US" sz="3000" dirty="0"/>
          </a:p>
          <a:p>
            <a:r>
              <a:rPr lang="zh-CN" altLang="en-US" sz="3000" dirty="0"/>
              <a:t>数据来源：美联储。为看清数量级关系，群落数只取</a:t>
            </a:r>
            <a:r>
              <a:rPr lang="en-US" sz="3000" dirty="0"/>
              <a:t>1</a:t>
            </a:r>
            <a:r>
              <a:rPr lang="zh-CN" altLang="en-US" sz="3000" dirty="0"/>
              <a:t>位有效数字。</a:t>
            </a:r>
            <a:endParaRPr lang="en-US" sz="3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90968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46162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rgbClr val="0000FF"/>
                </a:solidFill>
              </a:rPr>
              <a:t>均衡</a:t>
            </a:r>
            <a:r>
              <a:rPr lang="zh-CN" altLang="en-US" b="1" dirty="0" smtClean="0"/>
              <a:t>价格</a:t>
            </a:r>
            <a:r>
              <a:rPr lang="zh-CN" altLang="en-US" dirty="0" smtClean="0"/>
              <a:t>的理想和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b="1" dirty="0" smtClean="0">
                <a:solidFill>
                  <a:srgbClr val="FF0000"/>
                </a:solidFill>
              </a:rPr>
              <a:t>非均衡</a:t>
            </a:r>
            <a:r>
              <a:rPr lang="zh-CN" altLang="en-US" b="1" dirty="0" smtClean="0"/>
              <a:t>价格大幅变动</a:t>
            </a:r>
            <a:r>
              <a:rPr lang="zh-CN" altLang="en-US" dirty="0" smtClean="0"/>
              <a:t>的现实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6067"/>
          </a:xfrm>
        </p:spPr>
        <p:txBody>
          <a:bodyPr>
            <a:normAutofit/>
          </a:bodyPr>
          <a:lstStyle/>
          <a:p>
            <a:r>
              <a:rPr lang="zh-CN" altLang="en-US" dirty="0"/>
              <a:t>如果用</a:t>
            </a:r>
            <a:r>
              <a:rPr lang="en-US" dirty="0"/>
              <a:t>GDP </a:t>
            </a:r>
            <a:r>
              <a:rPr lang="zh-CN" altLang="en-US" dirty="0"/>
              <a:t>的变动率为基准，</a:t>
            </a:r>
            <a:r>
              <a:rPr lang="zh-CN" altLang="en-US" dirty="0" smtClean="0"/>
              <a:t>则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0000FF"/>
                </a:solidFill>
              </a:rPr>
              <a:t>投资</a:t>
            </a:r>
            <a:r>
              <a:rPr lang="zh-CN" altLang="en-US" dirty="0" smtClean="0"/>
              <a:t>和</a:t>
            </a:r>
            <a:r>
              <a:rPr lang="zh-CN" altLang="en-US" b="1" dirty="0">
                <a:solidFill>
                  <a:srgbClr val="0000FF"/>
                </a:solidFill>
              </a:rPr>
              <a:t>股</a:t>
            </a:r>
            <a:r>
              <a:rPr lang="zh-CN" altLang="en-US" b="1" dirty="0" smtClean="0">
                <a:solidFill>
                  <a:srgbClr val="0000FF"/>
                </a:solidFill>
              </a:rPr>
              <a:t>市</a:t>
            </a:r>
            <a:r>
              <a:rPr lang="zh-CN" altLang="en-US" dirty="0" smtClean="0"/>
              <a:t>的变动率</a:t>
            </a:r>
            <a:r>
              <a:rPr lang="en-US" altLang="zh-CN" dirty="0" smtClean="0"/>
              <a:t>》</a:t>
            </a:r>
            <a:r>
              <a:rPr lang="en-US" dirty="0" smtClean="0"/>
              <a:t>GDP</a:t>
            </a:r>
            <a:r>
              <a:rPr lang="zh-CN" altLang="en-US" dirty="0"/>
              <a:t>和消费变动率的</a:t>
            </a:r>
            <a:r>
              <a:rPr lang="en-US" b="1" dirty="0">
                <a:solidFill>
                  <a:srgbClr val="0000FF"/>
                </a:solidFill>
              </a:rPr>
              <a:t>6-10</a:t>
            </a:r>
            <a:r>
              <a:rPr lang="zh-CN" altLang="en-US" b="1" dirty="0">
                <a:solidFill>
                  <a:srgbClr val="0000FF"/>
                </a:solidFill>
              </a:rPr>
              <a:t>倍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石油</a:t>
            </a:r>
            <a:r>
              <a:rPr lang="zh-CN" altLang="en-US" b="1" dirty="0">
                <a:solidFill>
                  <a:srgbClr val="FF0000"/>
                </a:solidFill>
              </a:rPr>
              <a:t>、煤、钢铁、玉米</a:t>
            </a:r>
            <a:r>
              <a:rPr lang="zh-CN" altLang="en-US" dirty="0"/>
              <a:t>等大宗商品价格的变动率为真实经济的</a:t>
            </a:r>
            <a:r>
              <a:rPr lang="en-US" dirty="0">
                <a:solidFill>
                  <a:srgbClr val="FF0000"/>
                </a:solidFill>
              </a:rPr>
              <a:t>10-30</a:t>
            </a:r>
            <a:r>
              <a:rPr lang="zh-CN" altLang="en-US" dirty="0">
                <a:solidFill>
                  <a:srgbClr val="FF0000"/>
                </a:solidFill>
              </a:rPr>
              <a:t>倍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天然气</a:t>
            </a:r>
            <a:r>
              <a:rPr lang="zh-CN" altLang="en-US" dirty="0" smtClean="0"/>
              <a:t>高达</a:t>
            </a:r>
            <a:r>
              <a:rPr lang="zh-CN" altLang="en-US" dirty="0"/>
              <a:t>近</a:t>
            </a:r>
            <a:r>
              <a:rPr lang="en-US" b="1" dirty="0">
                <a:solidFill>
                  <a:srgbClr val="FF0000"/>
                </a:solidFill>
              </a:rPr>
              <a:t>100</a:t>
            </a:r>
            <a:r>
              <a:rPr lang="zh-CN" altLang="en-US" b="1" dirty="0">
                <a:solidFill>
                  <a:srgbClr val="FF0000"/>
                </a:solidFill>
              </a:rPr>
              <a:t>倍</a:t>
            </a:r>
            <a:r>
              <a:rPr lang="zh-CN" altLang="en-US" dirty="0" smtClean="0"/>
              <a:t>！</a:t>
            </a:r>
            <a:endParaRPr lang="en-US" altLang="zh-CN" dirty="0" smtClean="0"/>
          </a:p>
          <a:p>
            <a:r>
              <a:rPr lang="zh-CN" altLang="en-US" dirty="0" smtClean="0"/>
              <a:t>金融</a:t>
            </a:r>
            <a:r>
              <a:rPr lang="zh-CN" altLang="en-US" dirty="0"/>
              <a:t>市场寡头投机造成的波动，最剧烈的是汇率，煤价、油价、和天然气的价格。大宗农产品的价格波动也超过股市。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90927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862"/>
          </a:xfrm>
        </p:spPr>
        <p:txBody>
          <a:bodyPr>
            <a:normAutofit/>
          </a:bodyPr>
          <a:lstStyle/>
          <a:p>
            <a:r>
              <a:rPr lang="zh-CN" altLang="en-US" sz="2800" b="1" dirty="0"/>
              <a:t>金融危机后（</a:t>
            </a:r>
            <a:r>
              <a:rPr lang="en-US" sz="2800" b="1" dirty="0"/>
              <a:t>2009-14</a:t>
            </a:r>
            <a:r>
              <a:rPr lang="zh-CN" altLang="en-US" sz="2800" b="1" dirty="0"/>
              <a:t>）中美产能利用率的比较（</a:t>
            </a:r>
            <a:r>
              <a:rPr lang="en-US" sz="2800" b="1" dirty="0"/>
              <a:t>%</a:t>
            </a:r>
            <a:r>
              <a:rPr lang="zh-CN" altLang="en-US" sz="2800" b="1" dirty="0"/>
              <a:t>）</a:t>
            </a:r>
            <a:r>
              <a:rPr lang="en-US" sz="2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25" y="1600200"/>
            <a:ext cx="8699500" cy="4525963"/>
          </a:xfrm>
        </p:spPr>
        <p:txBody>
          <a:bodyPr>
            <a:normAutofit fontScale="62500" lnSpcReduction="20000"/>
          </a:bodyPr>
          <a:lstStyle/>
          <a:p>
            <a:r>
              <a:rPr lang="zh-TW" altLang="en-US" dirty="0"/>
              <a:t> </a:t>
            </a:r>
            <a:r>
              <a:rPr lang="en-US" altLang="zh-TW" dirty="0"/>
              <a:t>-----------------------------------------------------------------------------------------------------</a:t>
            </a:r>
          </a:p>
          <a:p>
            <a:r>
              <a:rPr lang="zh-TW" altLang="en-US" dirty="0"/>
              <a:t>年份	</a:t>
            </a:r>
            <a:r>
              <a:rPr lang="zh-TW" altLang="en-US" dirty="0" smtClean="0"/>
              <a:t>产业</a:t>
            </a:r>
            <a:r>
              <a:rPr lang="en-US" altLang="zh-TW" dirty="0" smtClean="0"/>
              <a:t>      2009</a:t>
            </a:r>
            <a:r>
              <a:rPr lang="en-US" altLang="zh-TW" dirty="0"/>
              <a:t>		</a:t>
            </a:r>
            <a:r>
              <a:rPr lang="en-US" altLang="zh-TW" dirty="0" smtClean="0"/>
              <a:t>  2010</a:t>
            </a:r>
            <a:r>
              <a:rPr lang="en-US" altLang="zh-TW" dirty="0"/>
              <a:t>	</a:t>
            </a:r>
            <a:r>
              <a:rPr lang="en-US" altLang="zh-TW" dirty="0" smtClean="0"/>
              <a:t>2011</a:t>
            </a:r>
            <a:r>
              <a:rPr lang="en-US" altLang="zh-TW" dirty="0"/>
              <a:t>	</a:t>
            </a:r>
            <a:r>
              <a:rPr lang="en-US" altLang="zh-TW" dirty="0" smtClean="0"/>
              <a:t>2012</a:t>
            </a:r>
            <a:r>
              <a:rPr lang="en-US" altLang="zh-TW" dirty="0"/>
              <a:t>	</a:t>
            </a:r>
            <a:r>
              <a:rPr lang="en-US" altLang="zh-TW" dirty="0" smtClean="0"/>
              <a:t>  2013</a:t>
            </a:r>
            <a:r>
              <a:rPr lang="en-US" altLang="zh-TW" dirty="0"/>
              <a:t>	</a:t>
            </a:r>
            <a:r>
              <a:rPr lang="en-US" altLang="zh-TW" dirty="0" smtClean="0"/>
              <a:t>    2014</a:t>
            </a:r>
            <a:endParaRPr lang="en-US" altLang="zh-TW" dirty="0"/>
          </a:p>
          <a:p>
            <a:r>
              <a:rPr lang="en-US" altLang="zh-TW" dirty="0"/>
              <a:t>-----------------------------------------------------------------------------------------------------</a:t>
            </a:r>
          </a:p>
          <a:p>
            <a:r>
              <a:rPr lang="zh-TW" altLang="en-US" dirty="0"/>
              <a:t>中国	</a:t>
            </a:r>
            <a:r>
              <a:rPr lang="zh-TW" altLang="en-US" dirty="0" smtClean="0"/>
              <a:t>粗钢</a:t>
            </a:r>
            <a:r>
              <a:rPr lang="en-US" altLang="zh-TW" dirty="0" smtClean="0"/>
              <a:t>       81.1</a:t>
            </a:r>
            <a:r>
              <a:rPr lang="en-US" altLang="zh-TW" dirty="0"/>
              <a:t>	</a:t>
            </a:r>
            <a:r>
              <a:rPr lang="en-US" altLang="zh-TW" dirty="0" smtClean="0"/>
              <a:t>           82</a:t>
            </a:r>
            <a:r>
              <a:rPr lang="en-US" altLang="zh-TW" dirty="0"/>
              <a:t>	</a:t>
            </a:r>
            <a:r>
              <a:rPr lang="en-US" altLang="zh-TW" dirty="0" smtClean="0"/>
              <a:t>         80.5</a:t>
            </a:r>
            <a:r>
              <a:rPr lang="en-US" altLang="zh-TW" dirty="0"/>
              <a:t>	</a:t>
            </a:r>
            <a:r>
              <a:rPr lang="en-US" altLang="zh-TW" dirty="0" smtClean="0"/>
              <a:t> 72</a:t>
            </a:r>
            <a:r>
              <a:rPr lang="en-US" altLang="zh-TW" dirty="0"/>
              <a:t>		</a:t>
            </a:r>
            <a:r>
              <a:rPr lang="en-US" altLang="zh-TW" dirty="0" smtClean="0"/>
              <a:t>  74.9</a:t>
            </a:r>
            <a:r>
              <a:rPr lang="en-US" altLang="zh-TW" dirty="0"/>
              <a:t>		</a:t>
            </a:r>
            <a:r>
              <a:rPr lang="en-US" altLang="zh-TW" dirty="0" smtClean="0"/>
              <a:t> 68</a:t>
            </a:r>
            <a:endParaRPr lang="en-US" altLang="zh-TW" dirty="0"/>
          </a:p>
          <a:p>
            <a:r>
              <a:rPr lang="zh-TW" altLang="en-US" dirty="0"/>
              <a:t>美国	钢铁	</a:t>
            </a:r>
            <a:r>
              <a:rPr lang="en-US" altLang="zh-TW" dirty="0" smtClean="0"/>
              <a:t>42</a:t>
            </a:r>
            <a:r>
              <a:rPr lang="en-US" altLang="zh-TW" dirty="0"/>
              <a:t>-69	67-72	73-78	73-79	</a:t>
            </a:r>
            <a:r>
              <a:rPr lang="en-US" altLang="zh-TW" dirty="0" smtClean="0"/>
              <a:t> 75</a:t>
            </a:r>
            <a:r>
              <a:rPr lang="en-US" altLang="zh-TW" dirty="0"/>
              <a:t>-77	</a:t>
            </a:r>
            <a:r>
              <a:rPr lang="en-US" altLang="zh-TW" dirty="0" smtClean="0"/>
              <a:t>    74</a:t>
            </a:r>
            <a:r>
              <a:rPr lang="en-US" altLang="zh-TW" dirty="0"/>
              <a:t>-79</a:t>
            </a:r>
          </a:p>
          <a:p>
            <a:r>
              <a:rPr lang="zh-TW" altLang="en-US" dirty="0"/>
              <a:t>中国	汽车	</a:t>
            </a:r>
            <a:r>
              <a:rPr lang="en-US" altLang="zh-TW" dirty="0" smtClean="0"/>
              <a:t>85.7</a:t>
            </a:r>
            <a:r>
              <a:rPr lang="en-US" altLang="zh-TW" dirty="0"/>
              <a:t>		105		94.4		</a:t>
            </a:r>
            <a:r>
              <a:rPr lang="en-US" altLang="zh-TW" dirty="0" smtClean="0"/>
              <a:t> 88</a:t>
            </a:r>
            <a:r>
              <a:rPr lang="en-US" altLang="zh-TW" dirty="0"/>
              <a:t>		</a:t>
            </a:r>
            <a:r>
              <a:rPr lang="zh-TW" altLang="en-US" dirty="0"/>
              <a:t>（缺）    </a:t>
            </a:r>
            <a:r>
              <a:rPr lang="en-US" altLang="zh-TW" dirty="0" smtClean="0"/>
              <a:t>       76</a:t>
            </a:r>
            <a:endParaRPr lang="en-US" altLang="zh-TW" dirty="0"/>
          </a:p>
          <a:p>
            <a:r>
              <a:rPr lang="zh-TW" altLang="en-US" dirty="0"/>
              <a:t>美国	汽车	</a:t>
            </a:r>
            <a:r>
              <a:rPr lang="en-US" altLang="zh-TW" dirty="0" smtClean="0"/>
              <a:t>36</a:t>
            </a:r>
            <a:r>
              <a:rPr lang="en-US" altLang="zh-TW" dirty="0"/>
              <a:t>-53	55-62	61-66	</a:t>
            </a:r>
            <a:r>
              <a:rPr lang="en-US" altLang="zh-TW" dirty="0" smtClean="0"/>
              <a:t> 69</a:t>
            </a:r>
            <a:r>
              <a:rPr lang="en-US" altLang="zh-TW" dirty="0"/>
              <a:t>-70	</a:t>
            </a:r>
            <a:r>
              <a:rPr lang="en-US" altLang="zh-TW" dirty="0" smtClean="0"/>
              <a:t> 70</a:t>
            </a:r>
            <a:r>
              <a:rPr lang="en-US" altLang="zh-TW" dirty="0"/>
              <a:t>-72	</a:t>
            </a:r>
            <a:r>
              <a:rPr lang="en-US" altLang="zh-TW" dirty="0" smtClean="0"/>
              <a:t>     74</a:t>
            </a:r>
            <a:r>
              <a:rPr lang="en-US" altLang="zh-TW" dirty="0"/>
              <a:t>-77</a:t>
            </a:r>
          </a:p>
          <a:p>
            <a:r>
              <a:rPr lang="zh-TW" altLang="en-US" dirty="0"/>
              <a:t>中国	增长率	</a:t>
            </a:r>
            <a:r>
              <a:rPr lang="en-US" altLang="zh-TW" dirty="0" smtClean="0"/>
              <a:t>    9.2</a:t>
            </a:r>
            <a:r>
              <a:rPr lang="en-US" altLang="zh-TW" dirty="0"/>
              <a:t>	</a:t>
            </a:r>
            <a:r>
              <a:rPr lang="en-US" altLang="zh-TW" dirty="0" smtClean="0"/>
              <a:t>  10.6</a:t>
            </a:r>
            <a:r>
              <a:rPr lang="en-US" altLang="zh-TW" dirty="0"/>
              <a:t>	</a:t>
            </a:r>
            <a:r>
              <a:rPr lang="en-US" altLang="zh-TW" dirty="0" smtClean="0"/>
              <a:t>   9.5</a:t>
            </a:r>
            <a:r>
              <a:rPr lang="en-US" altLang="zh-TW" dirty="0"/>
              <a:t>	</a:t>
            </a:r>
            <a:r>
              <a:rPr lang="en-US" altLang="zh-TW" dirty="0" smtClean="0"/>
              <a:t>  7.7</a:t>
            </a:r>
            <a:r>
              <a:rPr lang="en-US" altLang="zh-TW" dirty="0"/>
              <a:t>		</a:t>
            </a:r>
            <a:r>
              <a:rPr lang="en-US" altLang="zh-TW" dirty="0" smtClean="0"/>
              <a:t>   7.7</a:t>
            </a:r>
            <a:r>
              <a:rPr lang="en-US" altLang="zh-TW" dirty="0"/>
              <a:t>		7.3</a:t>
            </a:r>
          </a:p>
          <a:p>
            <a:r>
              <a:rPr lang="zh-TW" altLang="en-US" dirty="0"/>
              <a:t>美国	增长率	   </a:t>
            </a:r>
            <a:r>
              <a:rPr lang="en-US" altLang="zh-TW" dirty="0"/>
              <a:t>-2.8	</a:t>
            </a:r>
            <a:r>
              <a:rPr lang="en-US" altLang="zh-TW" dirty="0" smtClean="0"/>
              <a:t>    </a:t>
            </a:r>
            <a:r>
              <a:rPr lang="en-US" altLang="zh-TW" dirty="0"/>
              <a:t>2.5	</a:t>
            </a:r>
            <a:r>
              <a:rPr lang="en-US" altLang="zh-TW" dirty="0" smtClean="0"/>
              <a:t>   1.6</a:t>
            </a:r>
            <a:r>
              <a:rPr lang="en-US" altLang="zh-TW" dirty="0"/>
              <a:t>	</a:t>
            </a:r>
            <a:r>
              <a:rPr lang="en-US" altLang="zh-TW" dirty="0" smtClean="0"/>
              <a:t>  2.2</a:t>
            </a:r>
            <a:r>
              <a:rPr lang="en-US" altLang="zh-TW" dirty="0"/>
              <a:t>		</a:t>
            </a:r>
            <a:r>
              <a:rPr lang="en-US" altLang="zh-TW" dirty="0" smtClean="0"/>
              <a:t>   1.5</a:t>
            </a:r>
            <a:r>
              <a:rPr lang="en-US" altLang="zh-TW" dirty="0"/>
              <a:t>		2.4</a:t>
            </a:r>
          </a:p>
          <a:p>
            <a:r>
              <a:rPr lang="en-US" altLang="zh-TW" dirty="0"/>
              <a:t>-----------------------------------------------------------------------------------------------------</a:t>
            </a:r>
          </a:p>
          <a:p>
            <a:r>
              <a:rPr lang="zh-TW" altLang="en-US" dirty="0"/>
              <a:t>这里，中国是年度数据 ，美国是美联储的季度数据，所以后者给出年内季度变动的上下值。</a:t>
            </a:r>
            <a:r>
              <a:rPr lang="en-US" altLang="zh-TW" dirty="0"/>
              <a:t>(GDP)</a:t>
            </a:r>
            <a:r>
              <a:rPr lang="zh-TW" altLang="en-US" dirty="0"/>
              <a:t>增长率是联合国统计局的数据。</a:t>
            </a:r>
          </a:p>
          <a:p>
            <a:endParaRPr lang="zh-TW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021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经济利润≠</a:t>
            </a:r>
            <a:r>
              <a:rPr lang="zh-CN" altLang="en-US" dirty="0" smtClean="0"/>
              <a:t>社会效益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8750" y="1222375"/>
            <a:ext cx="8985249" cy="4903788"/>
          </a:xfrm>
        </p:spPr>
        <p:txBody>
          <a:bodyPr>
            <a:normAutofit fontScale="92500"/>
          </a:bodyPr>
          <a:lstStyle/>
          <a:p>
            <a:r>
              <a:rPr lang="zh-CN" altLang="en-US" sz="2400" b="1" dirty="0"/>
              <a:t>美国公司各产业按收入计算的利润率（</a:t>
            </a:r>
            <a:r>
              <a:rPr lang="en-US" sz="2400" b="1" dirty="0"/>
              <a:t>%</a:t>
            </a:r>
            <a:r>
              <a:rPr lang="zh-CN" altLang="en-US" sz="2400" b="1" dirty="0"/>
              <a:t>）</a:t>
            </a:r>
            <a:endParaRPr lang="en-US" sz="2400" b="1" dirty="0"/>
          </a:p>
          <a:p>
            <a:r>
              <a:rPr lang="en-US" altLang="zh-CN" sz="2400" dirty="0"/>
              <a:t>【</a:t>
            </a:r>
            <a:r>
              <a:rPr lang="zh-CN" altLang="en-US" sz="2400" dirty="0" smtClean="0"/>
              <a:t>市场平均净利润率</a:t>
            </a:r>
            <a:r>
              <a:rPr lang="en-US" sz="2400" dirty="0" smtClean="0"/>
              <a:t> </a:t>
            </a:r>
            <a:r>
              <a:rPr lang="en-US" sz="2400" dirty="0"/>
              <a:t>6.4%</a:t>
            </a:r>
            <a:r>
              <a:rPr lang="zh-CN" altLang="en-US" sz="2400" dirty="0"/>
              <a:t>， 市场平均税前利润率</a:t>
            </a:r>
            <a:r>
              <a:rPr lang="en-US" sz="2400" dirty="0"/>
              <a:t> 10.67</a:t>
            </a:r>
            <a:r>
              <a:rPr lang="en-US" sz="2400" dirty="0" smtClean="0"/>
              <a:t>%</a:t>
            </a:r>
            <a:r>
              <a:rPr lang="en-US" altLang="zh-CN" sz="2400" dirty="0" smtClean="0"/>
              <a:t>】</a:t>
            </a:r>
            <a:endParaRPr lang="en-US" sz="2400" dirty="0" smtClean="0"/>
          </a:p>
          <a:p>
            <a:pPr marL="0" indent="0">
              <a:buNone/>
            </a:pPr>
            <a:r>
              <a:rPr lang="en-US" altLang="zh-TW" sz="2400" dirty="0"/>
              <a:t>-------------------------------------------------------------------------------------------------</a:t>
            </a:r>
            <a:r>
              <a:rPr lang="en-US" altLang="zh-TW" sz="2400" dirty="0" smtClean="0"/>
              <a:t>-</a:t>
            </a:r>
          </a:p>
          <a:p>
            <a:pPr marL="0" indent="0">
              <a:buNone/>
            </a:pPr>
            <a:r>
              <a:rPr lang="zh-TW" altLang="en-US" sz="2100" dirty="0" smtClean="0"/>
              <a:t>产业</a:t>
            </a:r>
            <a:r>
              <a:rPr lang="en-US" altLang="zh-TW" sz="2100" dirty="0" smtClean="0"/>
              <a:t> </a:t>
            </a:r>
            <a:r>
              <a:rPr lang="zh-TW" altLang="en-US" sz="2100" dirty="0" smtClean="0"/>
              <a:t>烟</a:t>
            </a:r>
            <a:r>
              <a:rPr lang="zh-TW" altLang="en-US" sz="2100" dirty="0"/>
              <a:t>草	银行	造船	保险	铁路	投行	制药	轮</a:t>
            </a:r>
            <a:r>
              <a:rPr lang="zh-TW" altLang="en-US" sz="2100" dirty="0" smtClean="0"/>
              <a:t>胎</a:t>
            </a:r>
            <a:r>
              <a:rPr lang="en-US" altLang="zh-TW" sz="2100" dirty="0" smtClean="0"/>
              <a:t>   </a:t>
            </a:r>
            <a:r>
              <a:rPr lang="zh-TW" altLang="en-US" sz="2100" dirty="0" smtClean="0"/>
              <a:t>供水</a:t>
            </a:r>
            <a:r>
              <a:rPr lang="en-US" altLang="zh-TW" sz="2100" dirty="0" smtClean="0"/>
              <a:t> </a:t>
            </a:r>
            <a:r>
              <a:rPr lang="zh-TW" altLang="en-US" sz="2100" dirty="0" smtClean="0"/>
              <a:t>娱乐</a:t>
            </a:r>
            <a:endParaRPr lang="zh-TW" altLang="en-US" sz="2100" dirty="0"/>
          </a:p>
          <a:p>
            <a:pPr marL="0" indent="0">
              <a:buNone/>
            </a:pPr>
            <a:r>
              <a:rPr lang="zh-TW" altLang="en-US" sz="2100" dirty="0" smtClean="0"/>
              <a:t>净利</a:t>
            </a:r>
            <a:r>
              <a:rPr lang="en-US" altLang="zh-TW" sz="2100" dirty="0" smtClean="0"/>
              <a:t> 24.89</a:t>
            </a:r>
            <a:r>
              <a:rPr lang="en-US" altLang="zh-TW" sz="2100" dirty="0"/>
              <a:t>	24.48	23.38	22.30	18.88	17.80	17.67	</a:t>
            </a:r>
            <a:r>
              <a:rPr lang="en-US" altLang="zh-TW" sz="2100" dirty="0" smtClean="0"/>
              <a:t>15.40  15.18</a:t>
            </a:r>
            <a:r>
              <a:rPr lang="en-US" altLang="zh-TW" sz="2100" dirty="0"/>
              <a:t>	14.97</a:t>
            </a:r>
          </a:p>
          <a:p>
            <a:pPr marL="0" indent="0">
              <a:buNone/>
            </a:pPr>
            <a:r>
              <a:rPr lang="zh-TW" altLang="en-US" sz="2100" dirty="0" smtClean="0"/>
              <a:t>税前</a:t>
            </a:r>
            <a:r>
              <a:rPr lang="en-US" altLang="zh-TW" sz="2100" dirty="0" smtClean="0"/>
              <a:t> 38.25</a:t>
            </a:r>
            <a:r>
              <a:rPr lang="en-US" altLang="zh-TW" sz="2100" dirty="0"/>
              <a:t>	</a:t>
            </a:r>
            <a:r>
              <a:rPr lang="zh-TW" altLang="en-US" sz="2100" dirty="0"/>
              <a:t>不详	</a:t>
            </a:r>
            <a:r>
              <a:rPr lang="en-US" altLang="zh-TW" sz="2100" dirty="0" smtClean="0"/>
              <a:t>8.30 </a:t>
            </a:r>
            <a:r>
              <a:rPr lang="en-US" altLang="zh-TW" sz="2100" dirty="0"/>
              <a:t>	</a:t>
            </a:r>
            <a:r>
              <a:rPr lang="en-US" altLang="zh-TW" sz="2100" dirty="0" smtClean="0"/>
              <a:t>5.94 </a:t>
            </a:r>
            <a:r>
              <a:rPr lang="en-US" altLang="zh-TW" sz="2100" dirty="0"/>
              <a:t>	33.05	19.99	30.80	</a:t>
            </a:r>
            <a:r>
              <a:rPr lang="en-US" altLang="zh-TW" sz="2100" dirty="0" smtClean="0"/>
              <a:t>10.44  31.25</a:t>
            </a:r>
            <a:r>
              <a:rPr lang="en-US" altLang="zh-TW" sz="2100" dirty="0"/>
              <a:t>	21.65</a:t>
            </a:r>
          </a:p>
          <a:p>
            <a:pPr marL="0" indent="0">
              <a:buNone/>
            </a:pPr>
            <a:r>
              <a:rPr lang="en-US" altLang="zh-TW" sz="2100" dirty="0"/>
              <a:t>--------------------------------------------------------------------------------------------------------------</a:t>
            </a:r>
            <a:r>
              <a:rPr lang="en-US" altLang="zh-TW" sz="2100" dirty="0" smtClean="0"/>
              <a:t>----</a:t>
            </a:r>
          </a:p>
          <a:p>
            <a:pPr marL="0" indent="0">
              <a:buNone/>
            </a:pPr>
            <a:r>
              <a:rPr lang="zh-TW" altLang="en-US" sz="2100" dirty="0" smtClean="0"/>
              <a:t>产业</a:t>
            </a:r>
            <a:r>
              <a:rPr lang="en-US" altLang="zh-TW" sz="2100" dirty="0" smtClean="0"/>
              <a:t> </a:t>
            </a:r>
            <a:r>
              <a:rPr lang="zh-TW" altLang="en-US" sz="2100" dirty="0" smtClean="0"/>
              <a:t>半导体</a:t>
            </a:r>
            <a:r>
              <a:rPr lang="zh-TW" altLang="en-US" sz="2100" dirty="0"/>
              <a:t>	信息	旅馆	软件	航空	饮料	化学	</a:t>
            </a:r>
            <a:r>
              <a:rPr lang="zh-TW" altLang="en-US" sz="2100" dirty="0" smtClean="0"/>
              <a:t>鞋业</a:t>
            </a:r>
            <a:r>
              <a:rPr lang="en-US" altLang="zh-TW" sz="2100" dirty="0" smtClean="0"/>
              <a:t>  </a:t>
            </a:r>
            <a:r>
              <a:rPr lang="zh-TW" altLang="en-US" sz="2100" dirty="0" smtClean="0"/>
              <a:t>医疗</a:t>
            </a:r>
            <a:r>
              <a:rPr lang="zh-TW" altLang="en-US" sz="2100" dirty="0"/>
              <a:t>	餐饮</a:t>
            </a:r>
          </a:p>
          <a:p>
            <a:pPr marL="0" indent="0">
              <a:buNone/>
            </a:pPr>
            <a:r>
              <a:rPr lang="zh-TW" altLang="en-US" sz="2100" dirty="0"/>
              <a:t>净</a:t>
            </a:r>
            <a:r>
              <a:rPr lang="zh-TW" altLang="en-US" sz="2100" dirty="0" smtClean="0"/>
              <a:t>利</a:t>
            </a:r>
            <a:r>
              <a:rPr lang="en-US" altLang="zh-TW" sz="2100" dirty="0" smtClean="0"/>
              <a:t>   14.41</a:t>
            </a:r>
            <a:r>
              <a:rPr lang="en-US" altLang="zh-TW" sz="2100" dirty="0"/>
              <a:t>	14.00	12.62	11.84	10.86	10.49	</a:t>
            </a:r>
            <a:r>
              <a:rPr lang="en-US" altLang="zh-TW" sz="2100" dirty="0" smtClean="0"/>
              <a:t>9.98 </a:t>
            </a:r>
            <a:r>
              <a:rPr lang="en-US" altLang="zh-TW" sz="2100" dirty="0"/>
              <a:t>	</a:t>
            </a:r>
            <a:r>
              <a:rPr lang="en-US" altLang="zh-TW" sz="2100" dirty="0" smtClean="0"/>
              <a:t>9.97   9.09</a:t>
            </a:r>
            <a:r>
              <a:rPr lang="en-US" altLang="zh-TW" sz="2100" dirty="0"/>
              <a:t>	8.99</a:t>
            </a:r>
          </a:p>
          <a:p>
            <a:pPr marL="0" indent="0">
              <a:buNone/>
            </a:pPr>
            <a:r>
              <a:rPr lang="zh-TW" altLang="en-US" sz="2100" dirty="0"/>
              <a:t>税前</a:t>
            </a:r>
            <a:r>
              <a:rPr lang="zh-TW" altLang="en-US" sz="2100" dirty="0" smtClean="0"/>
              <a:t>利</a:t>
            </a:r>
            <a:r>
              <a:rPr lang="en-US" altLang="zh-TW" sz="2100" dirty="0" smtClean="0"/>
              <a:t>19.85</a:t>
            </a:r>
            <a:r>
              <a:rPr lang="en-US" altLang="zh-TW" sz="2100" dirty="0"/>
              <a:t>	22.70	17.29	23.52	15.73	17.91	14.40	</a:t>
            </a:r>
            <a:r>
              <a:rPr lang="en-US" altLang="zh-TW" sz="2100" dirty="0" smtClean="0"/>
              <a:t>12.80 12.95</a:t>
            </a:r>
            <a:r>
              <a:rPr lang="en-US" altLang="zh-TW" sz="2100" dirty="0"/>
              <a:t>	14.75</a:t>
            </a:r>
          </a:p>
          <a:p>
            <a:r>
              <a:rPr lang="en-US" sz="2400" dirty="0" smtClean="0"/>
              <a:t>-------------------------------------------------------------------------------------------------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84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112"/>
          </a:xfrm>
        </p:spPr>
        <p:txBody>
          <a:bodyPr>
            <a:normAutofit/>
          </a:bodyPr>
          <a:lstStyle/>
          <a:p>
            <a:r>
              <a:rPr lang="zh-CN" altLang="en-US" sz="2800" b="1" dirty="0"/>
              <a:t>美国公司各产业按收入计算的利润率（</a:t>
            </a:r>
            <a:r>
              <a:rPr lang="en-US" sz="2800" b="1" dirty="0"/>
              <a:t>%</a:t>
            </a:r>
            <a:r>
              <a:rPr lang="zh-CN" altLang="en-US" sz="2800" b="1" dirty="0" smtClean="0"/>
              <a:t>）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2250" y="1095376"/>
            <a:ext cx="8699500" cy="5030788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2000" dirty="0"/>
              <a:t>--------------------------------------------------------------------------------------------------------------------------</a:t>
            </a:r>
            <a:r>
              <a:rPr lang="en-US" altLang="zh-TW" sz="2000" dirty="0" smtClean="0"/>
              <a:t>-</a:t>
            </a:r>
            <a:r>
              <a:rPr lang="zh-TW" altLang="en-US" sz="2000" dirty="0" smtClean="0"/>
              <a:t>产业</a:t>
            </a:r>
            <a:r>
              <a:rPr lang="zh-TW" altLang="en-US" sz="2000" dirty="0"/>
              <a:t>		建房	</a:t>
            </a:r>
            <a:r>
              <a:rPr lang="zh-TW" altLang="en-US" sz="2000" dirty="0" smtClean="0"/>
              <a:t>   </a:t>
            </a:r>
            <a:r>
              <a:rPr lang="zh-TW" altLang="en-US" sz="2000" dirty="0" smtClean="0"/>
              <a:t>电力</a:t>
            </a:r>
            <a:r>
              <a:rPr lang="zh-TW" altLang="en-US" sz="2000" dirty="0" smtClean="0"/>
              <a:t>    </a:t>
            </a:r>
            <a:r>
              <a:rPr lang="zh-TW" altLang="en-US" sz="2000" dirty="0" smtClean="0"/>
              <a:t>航天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电器</a:t>
            </a:r>
            <a:r>
              <a:rPr lang="zh-TW" altLang="en-US" sz="2000" dirty="0" smtClean="0"/>
              <a:t>       </a:t>
            </a:r>
            <a:r>
              <a:rPr lang="zh-TW" altLang="en-US" sz="2000" dirty="0" smtClean="0"/>
              <a:t>食品</a:t>
            </a:r>
            <a:r>
              <a:rPr lang="zh-TW" altLang="en-US" sz="2000" dirty="0"/>
              <a:t>	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电子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机械</a:t>
            </a:r>
            <a:r>
              <a:rPr lang="zh-TW" altLang="en-US" sz="2000" dirty="0"/>
              <a:t>	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服装</a:t>
            </a:r>
            <a:r>
              <a:rPr lang="zh-TW" altLang="en-US" sz="2000" dirty="0" smtClean="0"/>
              <a:t> </a:t>
            </a:r>
            <a:r>
              <a:rPr lang="zh-TW" altLang="en-US" sz="2000" dirty="0"/>
              <a:t>	计算机	房地产</a:t>
            </a:r>
          </a:p>
          <a:p>
            <a:r>
              <a:rPr lang="zh-TW" altLang="en-US" sz="2000" dirty="0"/>
              <a:t>净利润	</a:t>
            </a:r>
            <a:r>
              <a:rPr lang="en-US" altLang="zh-TW" sz="2000" dirty="0" smtClean="0"/>
              <a:t>7.98</a:t>
            </a:r>
            <a:r>
              <a:rPr lang="en-US" altLang="zh-TW" sz="2000" dirty="0"/>
              <a:t>	</a:t>
            </a:r>
            <a:r>
              <a:rPr lang="zh-CN" altLang="en-US" sz="2000" dirty="0" smtClean="0"/>
              <a:t>   </a:t>
            </a:r>
            <a:r>
              <a:rPr lang="en-US" altLang="zh-TW" sz="2000" dirty="0" smtClean="0"/>
              <a:t>7.90</a:t>
            </a:r>
            <a:r>
              <a:rPr lang="zh-CN" altLang="zh-TW" sz="2000" dirty="0" smtClean="0"/>
              <a:t> </a:t>
            </a:r>
            <a:r>
              <a:rPr lang="zh-CN" altLang="en-US" sz="2000" dirty="0" smtClean="0"/>
              <a:t>   </a:t>
            </a:r>
            <a:r>
              <a:rPr lang="en-US" altLang="zh-TW" sz="2000" dirty="0" smtClean="0"/>
              <a:t>7.60</a:t>
            </a:r>
            <a:r>
              <a:rPr lang="zh-CN" altLang="zh-TW" sz="2000" dirty="0" smtClean="0"/>
              <a:t> </a:t>
            </a:r>
            <a:r>
              <a:rPr lang="zh-CN" altLang="en-US" sz="2000" dirty="0" smtClean="0"/>
              <a:t> </a:t>
            </a:r>
            <a:r>
              <a:rPr lang="en-US" altLang="zh-TW" sz="2000" dirty="0" smtClean="0"/>
              <a:t>7.12</a:t>
            </a:r>
            <a:r>
              <a:rPr lang="zh-CN" altLang="en-US" sz="2000" dirty="0" smtClean="0"/>
              <a:t> </a:t>
            </a:r>
            <a:r>
              <a:rPr lang="en-US" altLang="zh-TW" sz="2000" dirty="0"/>
              <a:t>	</a:t>
            </a:r>
            <a:r>
              <a:rPr lang="en-US" altLang="zh-TW" sz="2000" dirty="0" smtClean="0"/>
              <a:t>6.86</a:t>
            </a:r>
            <a:r>
              <a:rPr lang="zh-CN" altLang="en-US" sz="2000" dirty="0" smtClean="0"/>
              <a:t>    </a:t>
            </a:r>
            <a:r>
              <a:rPr lang="en-US" altLang="zh-TW" sz="2000" dirty="0" smtClean="0"/>
              <a:t>6.78</a:t>
            </a:r>
            <a:r>
              <a:rPr lang="zh-CN" altLang="en-US" sz="2000" dirty="0" smtClean="0"/>
              <a:t>     </a:t>
            </a:r>
            <a:r>
              <a:rPr lang="en-US" altLang="zh-TW" sz="2000" dirty="0" smtClean="0"/>
              <a:t>6.58</a:t>
            </a:r>
            <a:r>
              <a:rPr lang="en-US" altLang="zh-TW" sz="2000" dirty="0"/>
              <a:t>	</a:t>
            </a:r>
            <a:r>
              <a:rPr lang="zh-CN" altLang="en-US" sz="2000" dirty="0" smtClean="0"/>
              <a:t>    </a:t>
            </a:r>
            <a:r>
              <a:rPr lang="en-US" altLang="zh-TW" sz="2000" dirty="0" smtClean="0"/>
              <a:t>6.27</a:t>
            </a:r>
            <a:r>
              <a:rPr lang="en-US" altLang="zh-TW" sz="2000" dirty="0"/>
              <a:t>	5.95	</a:t>
            </a:r>
            <a:r>
              <a:rPr lang="zh-CN" altLang="en-US" sz="2000" dirty="0" smtClean="0"/>
              <a:t>       </a:t>
            </a:r>
            <a:r>
              <a:rPr lang="en-US" altLang="zh-TW" sz="2000" dirty="0" smtClean="0"/>
              <a:t>5.45</a:t>
            </a:r>
            <a:endParaRPr lang="en-US" altLang="zh-TW" sz="2000" dirty="0"/>
          </a:p>
          <a:p>
            <a:r>
              <a:rPr lang="zh-TW" altLang="en-US" sz="2000" dirty="0"/>
              <a:t>税前利润	</a:t>
            </a:r>
            <a:r>
              <a:rPr lang="en-US" altLang="zh-TW" sz="2000" dirty="0" smtClean="0"/>
              <a:t>9.85</a:t>
            </a:r>
            <a:r>
              <a:rPr lang="zh-CN" altLang="en-US" sz="2000" dirty="0" smtClean="0"/>
              <a:t>  </a:t>
            </a:r>
            <a:r>
              <a:rPr lang="zh-CN" altLang="zh-TW" sz="2000" dirty="0" smtClean="0"/>
              <a:t> </a:t>
            </a:r>
            <a:r>
              <a:rPr lang="en-US" altLang="zh-TW" sz="2000" dirty="0" smtClean="0"/>
              <a:t>18.43</a:t>
            </a:r>
            <a:r>
              <a:rPr lang="zh-CN" altLang="zh-TW" sz="2000" dirty="0" smtClean="0"/>
              <a:t> </a:t>
            </a:r>
            <a:r>
              <a:rPr lang="zh-CN" altLang="en-US" sz="2000" dirty="0" smtClean="0"/>
              <a:t> </a:t>
            </a:r>
            <a:r>
              <a:rPr lang="en-US" altLang="zh-TW" sz="2000" dirty="0" smtClean="0"/>
              <a:t>12.23</a:t>
            </a:r>
            <a:r>
              <a:rPr lang="en-US" altLang="zh-TW" sz="2000" dirty="0"/>
              <a:t>	</a:t>
            </a:r>
            <a:r>
              <a:rPr lang="en-US" altLang="zh-TW" sz="2000" dirty="0" smtClean="0"/>
              <a:t>11.09</a:t>
            </a:r>
            <a:r>
              <a:rPr lang="zh-CN" altLang="en-US" sz="2000" dirty="0" smtClean="0"/>
              <a:t>       </a:t>
            </a:r>
            <a:r>
              <a:rPr lang="en-US" altLang="zh-TW" sz="2000" dirty="0" smtClean="0"/>
              <a:t>11.44</a:t>
            </a:r>
            <a:r>
              <a:rPr lang="zh-CN" altLang="en-US" sz="2000" dirty="0" smtClean="0"/>
              <a:t> </a:t>
            </a:r>
            <a:r>
              <a:rPr lang="zh-CN" altLang="zh-TW" sz="2000" dirty="0" smtClean="0"/>
              <a:t> </a:t>
            </a:r>
            <a:r>
              <a:rPr lang="en-US" altLang="zh-TW" sz="2000" dirty="0" smtClean="0"/>
              <a:t>9.19</a:t>
            </a:r>
            <a:r>
              <a:rPr lang="zh-CN" altLang="zh-TW" sz="2000" dirty="0" smtClean="0"/>
              <a:t> 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12.54</a:t>
            </a:r>
            <a:r>
              <a:rPr lang="en-US" altLang="zh-TW" sz="2000" dirty="0"/>
              <a:t>	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11.76</a:t>
            </a:r>
            <a:r>
              <a:rPr lang="en-US" altLang="zh-TW" sz="2000" dirty="0"/>
              <a:t>	</a:t>
            </a:r>
            <a:r>
              <a:rPr lang="en-US" altLang="zh-TW" sz="2000" dirty="0" smtClean="0"/>
              <a:t>5.95</a:t>
            </a:r>
            <a:r>
              <a:rPr lang="zh-CN" altLang="en-US" sz="2000" dirty="0" smtClean="0"/>
              <a:t>  </a:t>
            </a:r>
            <a:r>
              <a:rPr lang="en-US" altLang="zh-TW" sz="2000" dirty="0"/>
              <a:t>	14.79</a:t>
            </a:r>
          </a:p>
          <a:p>
            <a:r>
              <a:rPr lang="en-US" altLang="zh-TW" sz="2000" dirty="0"/>
              <a:t>--------------------------------------------------------------------------------------------------------------------------</a:t>
            </a:r>
            <a:r>
              <a:rPr lang="en-US" altLang="zh-TW" sz="2000" dirty="0" smtClean="0"/>
              <a:t>-</a:t>
            </a:r>
            <a:endParaRPr lang="en-US" altLang="zh-TW" sz="2000" dirty="0"/>
          </a:p>
          <a:p>
            <a:r>
              <a:rPr lang="zh-TW" altLang="en-US" sz="2000" dirty="0"/>
              <a:t>产业		油气	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家具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广告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环</a:t>
            </a:r>
            <a:r>
              <a:rPr lang="zh-TW" altLang="en-US" sz="2000" dirty="0"/>
              <a:t>保	交通	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批发</a:t>
            </a:r>
            <a:r>
              <a:rPr lang="zh-TW" altLang="en-US" sz="2000" dirty="0"/>
              <a:t>	</a:t>
            </a:r>
            <a:r>
              <a:rPr lang="zh-TW" altLang="en-US" sz="2000" dirty="0" smtClean="0"/>
              <a:t>汽车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农业</a:t>
            </a:r>
            <a:r>
              <a:rPr lang="zh-TW" altLang="en-US" sz="2000" dirty="0"/>
              <a:t>	</a:t>
            </a:r>
            <a:r>
              <a:rPr lang="zh-TW" altLang="en-US" sz="2000" dirty="0" smtClean="0"/>
              <a:t>网购</a:t>
            </a:r>
            <a:r>
              <a:rPr lang="zh-TW" altLang="en-US" sz="2000" dirty="0" smtClean="0"/>
              <a:t> </a:t>
            </a:r>
            <a:r>
              <a:rPr lang="zh-TW" altLang="en-US" sz="2000" dirty="0"/>
              <a:t>	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出版</a:t>
            </a:r>
            <a:r>
              <a:rPr lang="zh-TW" altLang="en-US" sz="2000" dirty="0"/>
              <a:t>	</a:t>
            </a:r>
          </a:p>
          <a:p>
            <a:r>
              <a:rPr lang="zh-TW" altLang="en-US" sz="2000" dirty="0"/>
              <a:t>净利润	</a:t>
            </a:r>
            <a:r>
              <a:rPr lang="en-US" altLang="zh-TW" sz="2000" dirty="0" smtClean="0"/>
              <a:t>5.34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4.48</a:t>
            </a:r>
            <a:r>
              <a:rPr lang="en-US" altLang="zh-TW" sz="2000" dirty="0"/>
              <a:t>	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4.32</a:t>
            </a:r>
            <a:r>
              <a:rPr lang="zh-CN" altLang="zh-TW" sz="2000" dirty="0" smtClean="0"/>
              <a:t> 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4.29</a:t>
            </a:r>
            <a:r>
              <a:rPr lang="en-US" altLang="zh-TW" sz="2000" dirty="0"/>
              <a:t>	4.05	</a:t>
            </a:r>
            <a:r>
              <a:rPr lang="zh-CN" altLang="en-US" sz="2000" dirty="0" smtClean="0"/>
              <a:t>   </a:t>
            </a:r>
            <a:r>
              <a:rPr lang="en-US" altLang="zh-TW" sz="2000" dirty="0" smtClean="0"/>
              <a:t>3.84</a:t>
            </a:r>
            <a:r>
              <a:rPr lang="en-US" altLang="zh-TW" sz="2000" dirty="0"/>
              <a:t>	3.36	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3.12</a:t>
            </a:r>
            <a:r>
              <a:rPr lang="en-US" altLang="zh-TW" sz="2000" dirty="0"/>
              <a:t>	3.01	</a:t>
            </a:r>
            <a:r>
              <a:rPr lang="zh-CN" altLang="en-US" sz="2000" dirty="0" smtClean="0"/>
              <a:t>        </a:t>
            </a:r>
            <a:r>
              <a:rPr lang="en-US" altLang="zh-TW" sz="2000" dirty="0" smtClean="0"/>
              <a:t>2.52</a:t>
            </a:r>
            <a:r>
              <a:rPr lang="en-US" altLang="zh-TW" sz="2000" dirty="0"/>
              <a:t>	</a:t>
            </a:r>
          </a:p>
          <a:p>
            <a:r>
              <a:rPr lang="zh-TW" altLang="en-US" sz="2000" dirty="0"/>
              <a:t>税前利润	</a:t>
            </a:r>
            <a:r>
              <a:rPr lang="en-US" altLang="zh-TW" sz="2000" dirty="0"/>
              <a:t>3.06	7.96	</a:t>
            </a:r>
            <a:r>
              <a:rPr lang="en-US" altLang="zh-TW" sz="2000" dirty="0" smtClean="0"/>
              <a:t>11.46</a:t>
            </a:r>
            <a:r>
              <a:rPr lang="zh-CN" altLang="en-US" sz="2000" dirty="0" smtClean="0"/>
              <a:t>   </a:t>
            </a:r>
            <a:r>
              <a:rPr lang="en-US" altLang="zh-TW" sz="2000" dirty="0" smtClean="0"/>
              <a:t>11.50</a:t>
            </a:r>
            <a:r>
              <a:rPr lang="en-US" altLang="zh-TW" sz="2000" dirty="0"/>
              <a:t>	9.00	</a:t>
            </a:r>
            <a:r>
              <a:rPr lang="zh-CN" altLang="en-US" sz="2000" dirty="0" smtClean="0"/>
              <a:t>   </a:t>
            </a:r>
            <a:r>
              <a:rPr lang="en-US" altLang="zh-TW" sz="2000" dirty="0" smtClean="0"/>
              <a:t>8.52</a:t>
            </a:r>
            <a:r>
              <a:rPr lang="en-US" altLang="zh-TW" sz="2000" dirty="0"/>
              <a:t>	4.40	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4.78</a:t>
            </a:r>
            <a:r>
              <a:rPr lang="en-US" altLang="zh-TW" sz="2000" dirty="0"/>
              <a:t>	4.37	</a:t>
            </a:r>
            <a:r>
              <a:rPr lang="zh-CN" altLang="en-US" sz="2000" dirty="0" smtClean="0"/>
              <a:t>        </a:t>
            </a:r>
            <a:r>
              <a:rPr lang="en-US" altLang="zh-TW" sz="2000" dirty="0" smtClean="0"/>
              <a:t>8.19</a:t>
            </a:r>
            <a:r>
              <a:rPr lang="en-US" altLang="zh-TW" sz="2000" dirty="0"/>
              <a:t>	</a:t>
            </a:r>
          </a:p>
          <a:p>
            <a:r>
              <a:rPr lang="en-US" altLang="zh-TW" sz="2000" dirty="0"/>
              <a:t>--------------------------------------------------------------------------------------------------------------------------</a:t>
            </a:r>
            <a:r>
              <a:rPr lang="en-US" altLang="zh-TW" sz="2000" dirty="0" smtClean="0"/>
              <a:t>-</a:t>
            </a:r>
            <a:endParaRPr lang="en-US" altLang="zh-TW" sz="2000" dirty="0"/>
          </a:p>
          <a:p>
            <a:r>
              <a:rPr lang="zh-TW" altLang="en-US" sz="2000" dirty="0"/>
              <a:t>产业		教育	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工程</a:t>
            </a:r>
            <a:r>
              <a:rPr lang="zh-TW" altLang="en-US" sz="2000" dirty="0" smtClean="0"/>
              <a:t>   </a:t>
            </a:r>
            <a:r>
              <a:rPr lang="zh-TW" altLang="en-US" sz="2000" dirty="0" smtClean="0"/>
              <a:t>电讯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基础</a:t>
            </a:r>
            <a:r>
              <a:rPr lang="zh-TW" altLang="en-US" sz="2000" dirty="0"/>
              <a:t>化工   钢铁	绿</a:t>
            </a:r>
            <a:r>
              <a:rPr lang="zh-TW" altLang="en-US" sz="2000" dirty="0" smtClean="0"/>
              <a:t>能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贵</a:t>
            </a:r>
            <a:r>
              <a:rPr lang="zh-TW" altLang="en-US" sz="2000" dirty="0"/>
              <a:t>金属	</a:t>
            </a:r>
            <a:r>
              <a:rPr lang="zh-TW" altLang="en-US" sz="2000" dirty="0" smtClean="0"/>
              <a:t>  </a:t>
            </a:r>
            <a:r>
              <a:rPr lang="zh-TW" altLang="en-US" sz="2000" dirty="0" smtClean="0"/>
              <a:t>矿业</a:t>
            </a:r>
            <a:r>
              <a:rPr lang="zh-TW" altLang="en-US" sz="2000" dirty="0" smtClean="0"/>
              <a:t> </a:t>
            </a:r>
            <a:r>
              <a:rPr lang="zh-TW" altLang="en-US" sz="2000" dirty="0"/>
              <a:t>	煤</a:t>
            </a:r>
            <a:r>
              <a:rPr lang="zh-TW" altLang="en-US" sz="2000" dirty="0" smtClean="0"/>
              <a:t>炭</a:t>
            </a:r>
            <a:r>
              <a:rPr lang="zh-TW" altLang="en-US" sz="2000" dirty="0"/>
              <a:t>	</a:t>
            </a:r>
            <a:r>
              <a:rPr lang="zh-TW" altLang="en-US" sz="2000" dirty="0" smtClean="0"/>
              <a:t>       </a:t>
            </a:r>
            <a:r>
              <a:rPr lang="zh-TW" altLang="en-US" sz="2000" dirty="0" smtClean="0"/>
              <a:t>探矿</a:t>
            </a:r>
            <a:endParaRPr lang="zh-TW" altLang="en-US" sz="2000" dirty="0"/>
          </a:p>
          <a:p>
            <a:r>
              <a:rPr lang="zh-TW" altLang="en-US" sz="2000" dirty="0"/>
              <a:t>净利润	</a:t>
            </a:r>
            <a:r>
              <a:rPr lang="en-US" altLang="zh-TW" sz="2000" dirty="0" smtClean="0"/>
              <a:t>0.54</a:t>
            </a:r>
            <a:r>
              <a:rPr lang="en-US" altLang="zh-TW" sz="2000" dirty="0"/>
              <a:t>	</a:t>
            </a:r>
            <a:r>
              <a:rPr lang="zh-CN" altLang="en-US" sz="2000" dirty="0" smtClean="0"/>
              <a:t> </a:t>
            </a:r>
            <a:r>
              <a:rPr lang="en-US" altLang="zh-TW" sz="2000" dirty="0" smtClean="0"/>
              <a:t>0.49</a:t>
            </a:r>
            <a:r>
              <a:rPr lang="zh-CN" altLang="en-US" sz="2000" dirty="0"/>
              <a:t> 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-1.79</a:t>
            </a:r>
            <a:r>
              <a:rPr lang="zh-CN" altLang="en-US" sz="2000" dirty="0" smtClean="0"/>
              <a:t> </a:t>
            </a:r>
            <a:r>
              <a:rPr lang="en-US" altLang="zh-TW" sz="2000" dirty="0"/>
              <a:t>	-</a:t>
            </a:r>
            <a:r>
              <a:rPr lang="en-US" altLang="zh-TW" sz="2000" dirty="0" smtClean="0"/>
              <a:t>3.05</a:t>
            </a:r>
            <a:r>
              <a:rPr lang="zh-CN" altLang="en-US" sz="2000" dirty="0" smtClean="0"/>
              <a:t> </a:t>
            </a:r>
            <a:r>
              <a:rPr lang="zh-CN" altLang="zh-TW" sz="2000" dirty="0" smtClean="0"/>
              <a:t> 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-4.63</a:t>
            </a:r>
            <a:r>
              <a:rPr lang="zh-CN" altLang="en-US" sz="2000" dirty="0" smtClean="0"/>
              <a:t>  </a:t>
            </a:r>
            <a:r>
              <a:rPr lang="en-US" altLang="zh-TW" sz="2000" dirty="0"/>
              <a:t>	-6.17	</a:t>
            </a:r>
            <a:r>
              <a:rPr lang="zh-CN" altLang="en-US" sz="2000" dirty="0" smtClean="0"/>
              <a:t>   </a:t>
            </a:r>
            <a:r>
              <a:rPr lang="en-US" altLang="zh-TW" sz="2000" dirty="0" smtClean="0"/>
              <a:t>-7.89</a:t>
            </a:r>
            <a:r>
              <a:rPr lang="zh-CN" altLang="en-US" sz="2000" dirty="0" smtClean="0"/>
              <a:t> </a:t>
            </a:r>
            <a:r>
              <a:rPr lang="en-US" altLang="zh-TW" sz="2000" dirty="0"/>
              <a:t>	-19.36	</a:t>
            </a:r>
            <a:r>
              <a:rPr lang="zh-CN" altLang="en-US" sz="2000" dirty="0" smtClean="0"/>
              <a:t> </a:t>
            </a:r>
            <a:r>
              <a:rPr lang="en-US" altLang="zh-TW" sz="2000" dirty="0" smtClean="0"/>
              <a:t>-</a:t>
            </a:r>
            <a:r>
              <a:rPr lang="en-US" altLang="zh-TW" sz="2000" dirty="0"/>
              <a:t>23.47	-54.71</a:t>
            </a:r>
          </a:p>
          <a:p>
            <a:r>
              <a:rPr lang="zh-TW" altLang="en-US" sz="2000" dirty="0"/>
              <a:t>税前利润	</a:t>
            </a:r>
            <a:r>
              <a:rPr lang="en-US" altLang="zh-TW" sz="2000" dirty="0"/>
              <a:t>7.78	</a:t>
            </a:r>
            <a:r>
              <a:rPr lang="zh-CN" altLang="en-US" sz="2000" dirty="0" smtClean="0"/>
              <a:t> </a:t>
            </a:r>
            <a:r>
              <a:rPr lang="en-US" altLang="zh-TW" sz="2000" dirty="0" smtClean="0"/>
              <a:t>3.45</a:t>
            </a:r>
            <a:r>
              <a:rPr lang="en-US" altLang="zh-TW" sz="2000" dirty="0"/>
              <a:t>	</a:t>
            </a:r>
            <a:r>
              <a:rPr lang="zh-CN" altLang="en-US" sz="2000" dirty="0"/>
              <a:t> 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3.67</a:t>
            </a:r>
            <a:r>
              <a:rPr lang="en-US" altLang="zh-TW" sz="2000" dirty="0"/>
              <a:t>	</a:t>
            </a:r>
            <a:r>
              <a:rPr lang="zh-CN" altLang="en-US" sz="2000" dirty="0" smtClean="0"/>
              <a:t> </a:t>
            </a:r>
            <a:r>
              <a:rPr lang="en-US" altLang="zh-TW" sz="2000" dirty="0" smtClean="0"/>
              <a:t>9.70</a:t>
            </a:r>
            <a:r>
              <a:rPr lang="zh-CN" altLang="en-US" sz="2000" dirty="0" smtClean="0"/>
              <a:t> </a:t>
            </a:r>
            <a:r>
              <a:rPr lang="zh-CN" altLang="zh-TW" sz="2000" dirty="0" smtClean="0"/>
              <a:t> 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-</a:t>
            </a:r>
            <a:r>
              <a:rPr lang="en-US" altLang="zh-TW" sz="2000" dirty="0"/>
              <a:t>5.24	</a:t>
            </a:r>
            <a:r>
              <a:rPr lang="en-US" altLang="zh-TW" sz="2000" dirty="0" smtClean="0"/>
              <a:t>16.14</a:t>
            </a:r>
            <a:r>
              <a:rPr lang="zh-CN" altLang="en-US" sz="2000" dirty="0" smtClean="0"/>
              <a:t>  </a:t>
            </a:r>
            <a:r>
              <a:rPr lang="en-US" altLang="zh-TW" sz="2000" dirty="0" smtClean="0"/>
              <a:t>21.79</a:t>
            </a:r>
            <a:r>
              <a:rPr lang="en-US" altLang="zh-TW" sz="2000" dirty="0"/>
              <a:t>	11.02	</a:t>
            </a:r>
            <a:r>
              <a:rPr lang="zh-CN" altLang="en-US" sz="2000" dirty="0" smtClean="0"/>
              <a:t> </a:t>
            </a:r>
            <a:r>
              <a:rPr lang="en-US" altLang="zh-TW" sz="2000" dirty="0" smtClean="0"/>
              <a:t>0.47</a:t>
            </a:r>
            <a:r>
              <a:rPr lang="zh-CN" altLang="en-US" sz="2000" dirty="0" smtClean="0"/>
              <a:t> </a:t>
            </a:r>
            <a:r>
              <a:rPr lang="en-US" altLang="zh-TW" sz="2000" dirty="0"/>
              <a:t>	-12.92</a:t>
            </a:r>
          </a:p>
          <a:p>
            <a:r>
              <a:rPr lang="en-US" altLang="zh-TW" sz="2000" dirty="0"/>
              <a:t>--------------------------------------------------------------------------------------------------------------------------</a:t>
            </a:r>
            <a:r>
              <a:rPr lang="en-US" altLang="zh-TW" sz="2000" dirty="0" smtClean="0"/>
              <a:t>-【</a:t>
            </a:r>
            <a:r>
              <a:rPr lang="zh-TW" altLang="en-US" sz="2000" dirty="0"/>
              <a:t>数据来源</a:t>
            </a:r>
            <a:r>
              <a:rPr lang="en-US" altLang="zh-TW" sz="2000" dirty="0"/>
              <a:t>】</a:t>
            </a:r>
            <a:r>
              <a:rPr lang="zh-TW" altLang="en-US" sz="2000" dirty="0"/>
              <a:t>美国纽约大学商学院数据库（</a:t>
            </a:r>
            <a:r>
              <a:rPr lang="en-US" altLang="zh-TW" sz="2000" dirty="0"/>
              <a:t>2016</a:t>
            </a:r>
            <a:r>
              <a:rPr lang="zh-TW" altLang="en-US" sz="2000" dirty="0"/>
              <a:t>年</a:t>
            </a:r>
            <a:r>
              <a:rPr lang="en-US" altLang="zh-TW" sz="2000" dirty="0"/>
              <a:t>1</a:t>
            </a:r>
            <a:r>
              <a:rPr lang="zh-TW" altLang="en-US" sz="2000" dirty="0"/>
              <a:t>月）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055443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0737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现实市场：产业利润率无收敛趋势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249" y="1365250"/>
            <a:ext cx="8620125" cy="5143500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2800" dirty="0" smtClean="0"/>
              <a:t>一</a:t>
            </a:r>
            <a:r>
              <a:rPr lang="zh-CN" altLang="en-US" sz="2800" dirty="0"/>
              <a:t>，现实中不存在所谓没有“扭曲”的“完美市场”。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zh-CN" altLang="en-US" sz="2800" dirty="0" smtClean="0"/>
              <a:t>二，</a:t>
            </a:r>
            <a:r>
              <a:rPr lang="zh-CN" altLang="en-US" sz="2800" b="1" dirty="0" smtClean="0">
                <a:solidFill>
                  <a:srgbClr val="800000"/>
                </a:solidFill>
              </a:rPr>
              <a:t>制造业</a:t>
            </a:r>
            <a:r>
              <a:rPr lang="zh-CN" altLang="en-US" sz="2800" dirty="0" smtClean="0"/>
              <a:t>和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服务业</a:t>
            </a:r>
            <a:r>
              <a:rPr lang="zh-CN" altLang="en-US" sz="2800" dirty="0"/>
              <a:t>的利润率分布很宽，从高利润、中利润、到低利润都有，而且和</a:t>
            </a:r>
            <a:r>
              <a:rPr lang="zh-CN" altLang="en-US" sz="2800" b="1" dirty="0">
                <a:solidFill>
                  <a:srgbClr val="FF0000"/>
                </a:solidFill>
              </a:rPr>
              <a:t>技术复杂</a:t>
            </a:r>
            <a:r>
              <a:rPr lang="zh-CN" altLang="en-US" sz="2800" dirty="0"/>
              <a:t>或先进的程度没有一定关系，反而和产业集中度与市场规模有关系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endParaRPr lang="en-US" altLang="zh-CN" sz="2800" dirty="0" smtClean="0"/>
          </a:p>
          <a:p>
            <a:r>
              <a:rPr lang="zh-CN" altLang="en-US" sz="2800" dirty="0" smtClean="0"/>
              <a:t>三</a:t>
            </a:r>
            <a:r>
              <a:rPr lang="zh-CN" altLang="en-US" sz="2800" dirty="0"/>
              <a:t>，产业的经济效率即利润率，不等于社会效率</a:t>
            </a:r>
            <a:r>
              <a:rPr lang="zh-CN" altLang="en-US" sz="2800" dirty="0" smtClean="0"/>
              <a:t>。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美国利润率处于</a:t>
            </a:r>
            <a:r>
              <a:rPr lang="zh-CN" altLang="en-US" sz="2800" b="1" dirty="0">
                <a:solidFill>
                  <a:srgbClr val="FF0000"/>
                </a:solidFill>
              </a:rPr>
              <a:t>低端</a:t>
            </a:r>
            <a:r>
              <a:rPr lang="zh-CN" altLang="en-US" sz="2800" dirty="0"/>
              <a:t>的基础产业竟然包括对国计民生极为重要的</a:t>
            </a:r>
            <a:r>
              <a:rPr lang="zh-CN" altLang="en-US" sz="2800" b="1" dirty="0">
                <a:solidFill>
                  <a:srgbClr val="FF0000"/>
                </a:solidFill>
              </a:rPr>
              <a:t>交通</a:t>
            </a:r>
            <a:r>
              <a:rPr lang="zh-CN" altLang="en-US" sz="2800" dirty="0"/>
              <a:t>、</a:t>
            </a:r>
            <a:r>
              <a:rPr lang="zh-CN" altLang="en-US" sz="2800" b="1" dirty="0">
                <a:solidFill>
                  <a:srgbClr val="FF0000"/>
                </a:solidFill>
              </a:rPr>
              <a:t>汽车、农业</a:t>
            </a:r>
            <a:r>
              <a:rPr lang="zh-CN" altLang="en-US" sz="2800" dirty="0"/>
              <a:t>，以及</a:t>
            </a:r>
            <a:r>
              <a:rPr lang="zh-CN" altLang="en-US" sz="2800" b="1" dirty="0">
                <a:solidFill>
                  <a:srgbClr val="0000FF"/>
                </a:solidFill>
              </a:rPr>
              <a:t>亏损</a:t>
            </a:r>
            <a:r>
              <a:rPr lang="zh-CN" altLang="en-US" sz="2800" dirty="0"/>
              <a:t>的</a:t>
            </a:r>
            <a:r>
              <a:rPr lang="zh-CN" altLang="en-US" sz="2800" b="1" dirty="0">
                <a:solidFill>
                  <a:srgbClr val="FF0000"/>
                </a:solidFill>
              </a:rPr>
              <a:t>电讯、化工、钢铁、绿色能源</a:t>
            </a:r>
            <a:r>
              <a:rPr lang="zh-CN" altLang="en-US" sz="2800" dirty="0"/>
              <a:t>、贵</a:t>
            </a:r>
            <a:r>
              <a:rPr lang="zh-CN" altLang="en-US" sz="2800" b="1" dirty="0">
                <a:solidFill>
                  <a:srgbClr val="FF0000"/>
                </a:solidFill>
              </a:rPr>
              <a:t>金属、矿业、煤炭</a:t>
            </a:r>
            <a:r>
              <a:rPr lang="zh-CN" altLang="en-US" sz="2800" dirty="0"/>
              <a:t>、和</a:t>
            </a:r>
            <a:r>
              <a:rPr lang="zh-CN" altLang="en-US" sz="2800" b="1" dirty="0">
                <a:solidFill>
                  <a:srgbClr val="FF0000"/>
                </a:solidFill>
              </a:rPr>
              <a:t>石油天然气</a:t>
            </a:r>
            <a:r>
              <a:rPr lang="zh-CN" altLang="en-US" sz="2800" dirty="0"/>
              <a:t>的</a:t>
            </a:r>
            <a:r>
              <a:rPr lang="zh-CN" altLang="en-US" sz="2800" b="1" dirty="0">
                <a:solidFill>
                  <a:srgbClr val="FF0000"/>
                </a:solidFill>
              </a:rPr>
              <a:t>生产与勘探</a:t>
            </a:r>
            <a:r>
              <a:rPr lang="zh-CN" altLang="en-US" sz="2800" dirty="0" smtClean="0"/>
              <a:t>。损害国民经济</a:t>
            </a:r>
            <a:r>
              <a:rPr lang="zh-CN" altLang="en-US" sz="2800" dirty="0"/>
              <a:t>的</a:t>
            </a:r>
            <a:r>
              <a:rPr lang="zh-CN" altLang="en-US" sz="2800" b="1" dirty="0">
                <a:solidFill>
                  <a:srgbClr val="0000FF"/>
                </a:solidFill>
              </a:rPr>
              <a:t>烟草</a:t>
            </a:r>
            <a:r>
              <a:rPr lang="zh-CN" altLang="en-US" sz="2800" dirty="0"/>
              <a:t>、</a:t>
            </a:r>
            <a:r>
              <a:rPr lang="zh-CN" altLang="en-US" sz="2800" b="1" dirty="0">
                <a:solidFill>
                  <a:srgbClr val="0000FF"/>
                </a:solidFill>
              </a:rPr>
              <a:t>虚拟金融</a:t>
            </a:r>
            <a:r>
              <a:rPr lang="zh-CN" altLang="en-US" sz="2800" dirty="0"/>
              <a:t>、</a:t>
            </a:r>
            <a:r>
              <a:rPr lang="zh-CN" altLang="en-US" sz="2800" dirty="0" smtClean="0"/>
              <a:t>和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过度医疗</a:t>
            </a:r>
            <a:r>
              <a:rPr lang="zh-CN" altLang="en-US" sz="2800" dirty="0" smtClean="0"/>
              <a:t>处于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利润率的</a:t>
            </a:r>
            <a:r>
              <a:rPr lang="zh-CN" altLang="en-US" sz="2800" b="1" dirty="0">
                <a:solidFill>
                  <a:srgbClr val="0000FF"/>
                </a:solidFill>
              </a:rPr>
              <a:t>高端</a:t>
            </a:r>
            <a:r>
              <a:rPr lang="zh-CN" altLang="en-US" sz="2800" dirty="0"/>
              <a:t>。</a:t>
            </a:r>
            <a:endParaRPr lang="en-US" sz="2800" b="1" dirty="0"/>
          </a:p>
          <a:p>
            <a:endParaRPr lang="en-US" altLang="zh-CN" sz="2800" dirty="0" smtClean="0"/>
          </a:p>
          <a:p>
            <a:r>
              <a:rPr lang="zh-CN" altLang="en-US" sz="2800" dirty="0" smtClean="0"/>
              <a:t>四，</a:t>
            </a:r>
            <a:r>
              <a:rPr lang="zh-CN" altLang="en-US" sz="2800" dirty="0" smtClean="0"/>
              <a:t>产业</a:t>
            </a:r>
            <a:r>
              <a:rPr lang="zh-CN" altLang="en-US" sz="2800" dirty="0"/>
              <a:t>的</a:t>
            </a:r>
            <a:r>
              <a:rPr lang="zh-CN" altLang="en-US" sz="2800" b="1" dirty="0">
                <a:solidFill>
                  <a:srgbClr val="FF0000"/>
                </a:solidFill>
              </a:rPr>
              <a:t>技术升级</a:t>
            </a:r>
            <a:r>
              <a:rPr lang="zh-CN" altLang="en-US" sz="2800" dirty="0"/>
              <a:t>未必带来产业</a:t>
            </a:r>
            <a:r>
              <a:rPr lang="zh-CN" altLang="en-US" sz="2800" dirty="0" smtClean="0"/>
              <a:t>的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高利润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（？？）</a:t>
            </a:r>
            <a:r>
              <a:rPr lang="zh-CN" altLang="en-US" sz="2800" dirty="0" smtClean="0"/>
              <a:t>。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新技术</a:t>
            </a:r>
            <a:r>
              <a:rPr lang="zh-CN" altLang="en-US" sz="2800" dirty="0"/>
              <a:t>巨大的研发投资、设备更新、和不确定性，可能导致产业的巨额亏损。如果没有政府政策的扶持，可能导致产业的生存危机。</a:t>
            </a:r>
            <a:r>
              <a:rPr lang="zh-CN" altLang="en-US" sz="2800" b="1" dirty="0">
                <a:solidFill>
                  <a:srgbClr val="FF0000"/>
                </a:solidFill>
              </a:rPr>
              <a:t>新能源</a:t>
            </a:r>
            <a:r>
              <a:rPr lang="zh-CN" altLang="en-US" sz="2800" dirty="0"/>
              <a:t>的巨额亏损，是违背自由放任经济学的典型案例</a:t>
            </a:r>
            <a:r>
              <a:rPr lang="zh-CN" altLang="en-US" sz="2800" dirty="0" smtClean="0"/>
              <a:t>。对知识经济极端</a:t>
            </a:r>
            <a:r>
              <a:rPr lang="zh-CN" altLang="en-US" sz="2800" dirty="0"/>
              <a:t>重要的</a:t>
            </a:r>
            <a:r>
              <a:rPr lang="zh-CN" altLang="en-US" sz="2800" b="1" dirty="0">
                <a:solidFill>
                  <a:srgbClr val="FF0000"/>
                </a:solidFill>
              </a:rPr>
              <a:t>出版、教育产业</a:t>
            </a:r>
            <a:r>
              <a:rPr lang="zh-CN" altLang="en-US" sz="2800" dirty="0"/>
              <a:t>，利润很低</a:t>
            </a:r>
            <a:r>
              <a:rPr lang="zh-CN" altLang="en-US" sz="2800" dirty="0" smtClean="0"/>
              <a:t>，必须</a:t>
            </a:r>
            <a:r>
              <a:rPr lang="zh-CN" altLang="en-US" sz="2800" dirty="0"/>
              <a:t>由</a:t>
            </a:r>
            <a:r>
              <a:rPr lang="zh-CN" altLang="en-US" sz="2800" b="1" dirty="0">
                <a:solidFill>
                  <a:srgbClr val="FF0000"/>
                </a:solidFill>
              </a:rPr>
              <a:t>政府和社会投资扶持</a:t>
            </a:r>
            <a:r>
              <a:rPr lang="zh-CN" altLang="en-US" sz="2800" dirty="0"/>
              <a:t>。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85909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1362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结论：中国和世界的未来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8229600" cy="4919664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b="1" dirty="0" smtClean="0"/>
              <a:t>【</a:t>
            </a:r>
            <a:r>
              <a:rPr lang="zh-CN" altLang="en-US" b="1" dirty="0" smtClean="0"/>
              <a:t>站在斯密的肩上</a:t>
            </a:r>
            <a:r>
              <a:rPr lang="en-US" altLang="zh-CN" b="1" dirty="0" smtClean="0"/>
              <a:t>】</a:t>
            </a:r>
            <a:r>
              <a:rPr lang="zh-CN" altLang="en-US" dirty="0" smtClean="0"/>
              <a:t>：</a:t>
            </a:r>
            <a:r>
              <a:rPr lang="zh-CN" altLang="en-US" b="1" dirty="0" smtClean="0">
                <a:solidFill>
                  <a:srgbClr val="FF0000"/>
                </a:solidFill>
              </a:rPr>
              <a:t>分工受市场规模限制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竞争市场规模</a:t>
            </a:r>
            <a:r>
              <a:rPr lang="en-US" altLang="zh-CN" dirty="0" smtClean="0"/>
              <a:t>》</a:t>
            </a:r>
            <a:r>
              <a:rPr lang="zh-CN" altLang="en-US" b="1" dirty="0" smtClean="0">
                <a:solidFill>
                  <a:srgbClr val="FF0000"/>
                </a:solidFill>
              </a:rPr>
              <a:t>占领国际分工的制高点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en-US" altLang="zh-CN" b="1" dirty="0" smtClean="0"/>
              <a:t>【</a:t>
            </a:r>
            <a:r>
              <a:rPr lang="zh-CN" altLang="en-US" b="1" dirty="0" smtClean="0"/>
              <a:t>斯密幻想</a:t>
            </a:r>
            <a:r>
              <a:rPr lang="en-US" altLang="zh-CN" b="1" dirty="0" smtClean="0"/>
              <a:t>】</a:t>
            </a:r>
            <a:r>
              <a:rPr lang="zh-CN" altLang="en-US" dirty="0" smtClean="0"/>
              <a:t>：</a:t>
            </a:r>
            <a:r>
              <a:rPr lang="zh-CN" altLang="en-US" b="1" dirty="0" smtClean="0">
                <a:solidFill>
                  <a:srgbClr val="0000FF"/>
                </a:solidFill>
              </a:rPr>
              <a:t>分工</a:t>
            </a:r>
            <a:r>
              <a:rPr lang="en-US" altLang="zh-CN" b="1" dirty="0" smtClean="0"/>
              <a:t>+</a:t>
            </a:r>
            <a:r>
              <a:rPr lang="zh-CN" altLang="en-US" b="1" dirty="0" smtClean="0">
                <a:solidFill>
                  <a:srgbClr val="0000FF"/>
                </a:solidFill>
              </a:rPr>
              <a:t>市场</a:t>
            </a:r>
            <a:r>
              <a:rPr lang="zh-CN" altLang="en-US" b="1" dirty="0" smtClean="0"/>
              <a:t>≠</a:t>
            </a:r>
            <a:r>
              <a:rPr lang="zh-CN" altLang="en-US" b="1" dirty="0" smtClean="0">
                <a:solidFill>
                  <a:srgbClr val="FF0000"/>
                </a:solidFill>
              </a:rPr>
              <a:t>协作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非均衡的</a:t>
            </a:r>
            <a:r>
              <a:rPr lang="zh-CN" altLang="en-US" b="1" dirty="0" smtClean="0">
                <a:solidFill>
                  <a:srgbClr val="0000FF"/>
                </a:solidFill>
              </a:rPr>
              <a:t>价格体系</a:t>
            </a:r>
            <a:r>
              <a:rPr lang="zh-CN" altLang="en-US" dirty="0" smtClean="0"/>
              <a:t>反映的不是</a:t>
            </a:r>
            <a:r>
              <a:rPr lang="zh-CN" altLang="en-US" b="1" dirty="0" smtClean="0">
                <a:solidFill>
                  <a:srgbClr val="0000FF"/>
                </a:solidFill>
              </a:rPr>
              <a:t>效率</a:t>
            </a:r>
            <a:r>
              <a:rPr lang="zh-CN" altLang="en-US" dirty="0" smtClean="0"/>
              <a:t>和</a:t>
            </a:r>
            <a:r>
              <a:rPr lang="zh-CN" altLang="en-US" b="1" dirty="0" smtClean="0">
                <a:solidFill>
                  <a:srgbClr val="008000"/>
                </a:solidFill>
              </a:rPr>
              <a:t>生活质量</a:t>
            </a:r>
            <a:r>
              <a:rPr lang="zh-CN" altLang="en-US" dirty="0" smtClean="0"/>
              <a:t>，而是</a:t>
            </a:r>
            <a:r>
              <a:rPr lang="zh-CN" altLang="en-US" b="1" dirty="0" smtClean="0">
                <a:solidFill>
                  <a:srgbClr val="800000"/>
                </a:solidFill>
              </a:rPr>
              <a:t>市场权势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必须受干预（政府</a:t>
            </a:r>
            <a:r>
              <a:rPr lang="en-US" altLang="zh-CN" dirty="0" smtClean="0"/>
              <a:t>+</a:t>
            </a:r>
            <a:r>
              <a:rPr lang="zh-CN" altLang="en-US" dirty="0" smtClean="0"/>
              <a:t>社会</a:t>
            </a:r>
            <a:r>
              <a:rPr lang="en-US" altLang="zh-CN" dirty="0" smtClean="0"/>
              <a:t>+</a:t>
            </a:r>
            <a:r>
              <a:rPr lang="zh-CN" altLang="en-US" dirty="0" smtClean="0"/>
              <a:t>远期科学规划）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中国处于发展战略的历史时刻：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占领科技</a:t>
            </a:r>
            <a:r>
              <a:rPr lang="zh-CN" altLang="en-US" dirty="0" smtClean="0"/>
              <a:t>、</a:t>
            </a:r>
            <a:r>
              <a:rPr lang="zh-CN" altLang="en-US" b="1" dirty="0" smtClean="0"/>
              <a:t>工业、军事</a:t>
            </a:r>
            <a:r>
              <a:rPr lang="zh-CN" altLang="en-US" dirty="0" smtClean="0"/>
              <a:t>、</a:t>
            </a:r>
            <a:r>
              <a:rPr lang="zh-CN" altLang="en-US" dirty="0" smtClean="0">
                <a:solidFill>
                  <a:srgbClr val="0000FF"/>
                </a:solidFill>
              </a:rPr>
              <a:t>金融</a:t>
            </a:r>
            <a:r>
              <a:rPr lang="zh-CN" altLang="en-US" b="1" dirty="0" smtClean="0">
                <a:solidFill>
                  <a:srgbClr val="FF0000"/>
                </a:solidFill>
              </a:rPr>
              <a:t>制高点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摆脱美国的</a:t>
            </a:r>
            <a:r>
              <a:rPr lang="zh-CN" altLang="en-US" b="1" dirty="0" smtClean="0">
                <a:solidFill>
                  <a:srgbClr val="0000FF"/>
                </a:solidFill>
              </a:rPr>
              <a:t>依赖经济陷阱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成为新的</a:t>
            </a:r>
            <a:r>
              <a:rPr lang="zh-CN" altLang="en-US" b="1" dirty="0" smtClean="0">
                <a:solidFill>
                  <a:srgbClr val="FF0000"/>
                </a:solidFill>
              </a:rPr>
              <a:t>世界中心</a:t>
            </a:r>
            <a:r>
              <a:rPr lang="zh-CN" altLang="en-US" dirty="0" smtClean="0"/>
              <a:t>（西向一路到</a:t>
            </a:r>
            <a:r>
              <a:rPr lang="zh-CN" altLang="en-US" b="1" dirty="0" smtClean="0">
                <a:solidFill>
                  <a:srgbClr val="800000"/>
                </a:solidFill>
              </a:rPr>
              <a:t>欧亚大陆</a:t>
            </a:r>
            <a:r>
              <a:rPr lang="zh-CN" altLang="en-US" dirty="0" smtClean="0"/>
              <a:t>，东向一带到</a:t>
            </a:r>
            <a:r>
              <a:rPr lang="zh-CN" altLang="en-US" b="1" dirty="0" smtClean="0">
                <a:solidFill>
                  <a:srgbClr val="0000FF"/>
                </a:solidFill>
              </a:rPr>
              <a:t>太平洋西岸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全面建设可持续的</a:t>
            </a:r>
            <a:r>
              <a:rPr lang="zh-CN" altLang="en-US" b="1" dirty="0" smtClean="0">
                <a:solidFill>
                  <a:srgbClr val="008000"/>
                </a:solidFill>
              </a:rPr>
              <a:t>小康社会</a:t>
            </a:r>
            <a:r>
              <a:rPr lang="en-US" altLang="zh-CN" dirty="0" smtClean="0"/>
              <a:t>》》</a:t>
            </a:r>
            <a:r>
              <a:rPr lang="zh-CN" altLang="en-US" dirty="0" smtClean="0"/>
              <a:t>远远高于不可持续的</a:t>
            </a:r>
            <a:r>
              <a:rPr lang="zh-CN" altLang="en-US" b="1" dirty="0" smtClean="0">
                <a:solidFill>
                  <a:srgbClr val="0000FF"/>
                </a:solidFill>
              </a:rPr>
              <a:t>高收入国家</a:t>
            </a:r>
            <a:r>
              <a:rPr lang="zh-CN" altLang="en-US" dirty="0" smtClean="0"/>
              <a:t>困境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4374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宏观经济问题（</a:t>
            </a:r>
            <a:r>
              <a:rPr lang="en-US" altLang="zh-CN" dirty="0" smtClean="0"/>
              <a:t>IV</a:t>
            </a:r>
            <a:r>
              <a:rPr lang="zh-CN" altLang="en-US" dirty="0" smtClean="0"/>
              <a:t>）：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国民经济统计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7673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GDP</a:t>
            </a:r>
            <a:r>
              <a:rPr lang="zh-CN" altLang="en-US" dirty="0" smtClean="0"/>
              <a:t>统计的产业分类：</a:t>
            </a:r>
            <a:endParaRPr lang="en-US" altLang="zh-CN" dirty="0" smtClean="0"/>
          </a:p>
          <a:p>
            <a:r>
              <a:rPr lang="zh-CN" altLang="en-US" dirty="0" smtClean="0"/>
              <a:t>第一（农业），第二（工业），第三（服务业）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第三产业分类误导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 smtClean="0"/>
              <a:t>陈平建议：产业分类与收入分配模式相关：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0000FF"/>
                </a:solidFill>
              </a:rPr>
              <a:t>第一产业</a:t>
            </a:r>
            <a:r>
              <a:rPr lang="zh-CN" altLang="en-US" dirty="0" smtClean="0"/>
              <a:t>（生物能源：农林牧渔），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0000FF"/>
                </a:solidFill>
              </a:rPr>
              <a:t>第二产业</a:t>
            </a:r>
            <a:r>
              <a:rPr lang="zh-CN" altLang="en-US" dirty="0" smtClean="0"/>
              <a:t>（非生物能源：工矿业与交通运输），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0000FF"/>
                </a:solidFill>
              </a:rPr>
              <a:t>第三产业</a:t>
            </a:r>
            <a:r>
              <a:rPr lang="zh-CN" altLang="en-US" dirty="0" smtClean="0"/>
              <a:t>（劳动力服务与维护：餐饮旅馆医疗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第四产业</a:t>
            </a:r>
            <a:r>
              <a:rPr lang="zh-CN" altLang="en-US" dirty="0" smtClean="0"/>
              <a:t>（信息处理</a:t>
            </a:r>
            <a:r>
              <a:rPr lang="zh-CN" altLang="en-US" dirty="0"/>
              <a:t>：</a:t>
            </a:r>
            <a:r>
              <a:rPr lang="zh-CN" altLang="en-US" dirty="0" smtClean="0"/>
              <a:t>教育、会计、金融、行政），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第五产业</a:t>
            </a:r>
            <a:r>
              <a:rPr lang="zh-CN" altLang="en-US" dirty="0" smtClean="0"/>
              <a:t>（知识创造：科学艺术研发）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524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37102"/>
          </a:xfrm>
        </p:spPr>
        <p:txBody>
          <a:bodyPr>
            <a:normAutofit fontScale="90000"/>
          </a:bodyPr>
          <a:lstStyle/>
          <a:p>
            <a:r>
              <a:rPr lang="zh-CN" altLang="en-US" sz="4000" dirty="0" smtClean="0"/>
              <a:t>一，</a:t>
            </a:r>
            <a:r>
              <a:rPr lang="en-US" sz="4000" dirty="0" smtClean="0"/>
              <a:t>发展战略和历史定位有何关系？</a:t>
            </a:r>
            <a:br>
              <a:rPr lang="en-US" sz="4000" dirty="0" smtClean="0"/>
            </a:br>
            <a:r>
              <a:rPr lang="zh-CN" altLang="en-US" sz="4000" dirty="0" smtClean="0"/>
              <a:t>中国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失去的</a:t>
            </a:r>
            <a:r>
              <a:rPr lang="zh-CN" altLang="en-US" sz="4000" b="1" dirty="0" smtClean="0">
                <a:solidFill>
                  <a:srgbClr val="0000FF"/>
                </a:solidFill>
              </a:rPr>
              <a:t>历史机遇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807" y="1311740"/>
            <a:ext cx="8618363" cy="526777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华勒斯坦疑问：</a:t>
            </a:r>
            <a:r>
              <a:rPr lang="en-US" altLang="zh-CN" dirty="0" smtClean="0"/>
              <a:t>15-16</a:t>
            </a:r>
            <a:r>
              <a:rPr lang="zh-CN" altLang="en-US" dirty="0" smtClean="0"/>
              <a:t>世纪，中国地少人多，西欧地多人少，为何中国增加人口，而西欧寻找生存空间？</a:t>
            </a:r>
            <a:endParaRPr lang="en-US" altLang="zh-CN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zh-CN" altLang="en-US" dirty="0" smtClean="0"/>
              <a:t>英国潜艇艇长</a:t>
            </a:r>
            <a:r>
              <a:rPr lang="en-US" dirty="0" smtClean="0"/>
              <a:t>孟</a:t>
            </a:r>
            <a:r>
              <a:rPr lang="en-US" dirty="0"/>
              <a:t>席斯 </a:t>
            </a:r>
            <a:r>
              <a:rPr lang="zh-CN" altLang="en-US" dirty="0" smtClean="0"/>
              <a:t>猜测：</a:t>
            </a:r>
            <a:r>
              <a:rPr lang="en-US" altLang="zh-CN" dirty="0" smtClean="0"/>
              <a:t>1421</a:t>
            </a:r>
            <a:r>
              <a:rPr lang="zh-CN" altLang="en-US" dirty="0" smtClean="0"/>
              <a:t>年中国（郑和）发现世界（新大陆、澳大利亚、意大利）？早于哥伦布（</a:t>
            </a:r>
            <a:r>
              <a:rPr lang="en-US" altLang="zh-CN" dirty="0" smtClean="0"/>
              <a:t>1492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依据：海图，造船技术，语言学，人种学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观察：马六甲海峡，华人地位，中国没有海权意识</a:t>
            </a:r>
            <a:endParaRPr lang="en-US" altLang="zh-C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066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0680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西方文献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51" y="781447"/>
            <a:ext cx="8648621" cy="576457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600" dirty="0" err="1"/>
              <a:t>Mensies</a:t>
            </a:r>
            <a:r>
              <a:rPr lang="en-US" sz="2600" dirty="0"/>
              <a:t>, Gavin. 1421: </a:t>
            </a:r>
            <a:r>
              <a:rPr lang="en-US" sz="2600" i="1" dirty="0"/>
              <a:t>The Year China Discovered America</a:t>
            </a:r>
            <a:r>
              <a:rPr lang="en-US" sz="2600" dirty="0"/>
              <a:t>, Bantam, New York (2002). </a:t>
            </a:r>
            <a:r>
              <a:rPr lang="zh-CN" altLang="en-US" sz="2600" dirty="0"/>
              <a:t>（</a:t>
            </a:r>
            <a:r>
              <a:rPr lang="en-US" sz="2600" dirty="0"/>
              <a:t>英</a:t>
            </a:r>
            <a:r>
              <a:rPr lang="zh-CN" altLang="en-US" sz="2600" dirty="0"/>
              <a:t>）</a:t>
            </a:r>
            <a:r>
              <a:rPr lang="en-US" sz="2600" dirty="0"/>
              <a:t>孟席斯</a:t>
            </a:r>
            <a:r>
              <a:rPr lang="zh-CN" altLang="en-US" sz="2600" dirty="0"/>
              <a:t>，</a:t>
            </a:r>
            <a:r>
              <a:rPr lang="en-US" sz="2600" dirty="0"/>
              <a:t>1421——中国发现世界</a:t>
            </a:r>
            <a:r>
              <a:rPr lang="zh-CN" altLang="en-US" sz="2600" dirty="0"/>
              <a:t>，</a:t>
            </a:r>
            <a:r>
              <a:rPr lang="en-US" sz="2600" dirty="0"/>
              <a:t>京华出版社</a:t>
            </a:r>
            <a:r>
              <a:rPr lang="zh-CN" altLang="en-US" sz="2600" dirty="0"/>
              <a:t>，北京（</a:t>
            </a:r>
            <a:r>
              <a:rPr lang="en-US" sz="2600" dirty="0"/>
              <a:t>2005</a:t>
            </a:r>
            <a:r>
              <a:rPr lang="zh-CN" altLang="en-US" sz="2600" dirty="0"/>
              <a:t>）</a:t>
            </a:r>
            <a:r>
              <a:rPr lang="zh-CN" altLang="en-US" sz="2600" dirty="0" smtClean="0"/>
              <a:t>。</a:t>
            </a:r>
            <a:endParaRPr lang="en-US" altLang="zh-CN" sz="2600" dirty="0" smtClean="0"/>
          </a:p>
          <a:p>
            <a:r>
              <a:rPr lang="en-US" sz="2800" dirty="0" err="1"/>
              <a:t>Formenko</a:t>
            </a:r>
            <a:r>
              <a:rPr lang="en-US" sz="2800" dirty="0"/>
              <a:t>, Anatoly, </a:t>
            </a:r>
            <a:r>
              <a:rPr lang="en-US" sz="2800" i="1" dirty="0"/>
              <a:t>History: Fiction or Science?</a:t>
            </a:r>
            <a:r>
              <a:rPr lang="en-US" sz="2800" dirty="0"/>
              <a:t> 2nd revised, expanded edition, </a:t>
            </a:r>
            <a:r>
              <a:rPr lang="en-US" sz="2800" dirty="0" err="1"/>
              <a:t>Delamere</a:t>
            </a:r>
            <a:r>
              <a:rPr lang="en-US" sz="2800" dirty="0"/>
              <a:t> Resources LLC; 2nd revised, expanded edition (2007)</a:t>
            </a:r>
            <a:r>
              <a:rPr lang="en-US" sz="2800" dirty="0" smtClean="0"/>
              <a:t>.</a:t>
            </a:r>
            <a:endParaRPr lang="en-US" altLang="zh-CN" sz="2600" dirty="0" smtClean="0"/>
          </a:p>
          <a:p>
            <a:pPr lvl="0"/>
            <a:r>
              <a:rPr lang="en-US" sz="2600" dirty="0"/>
              <a:t>Bernal, Martin. </a:t>
            </a:r>
            <a:r>
              <a:rPr lang="zh-CN" altLang="en-US" sz="2600" dirty="0"/>
              <a:t>（英）马丁</a:t>
            </a:r>
            <a:r>
              <a:rPr lang="en-US" sz="2600" dirty="0">
                <a:latin typeface="Wingdings"/>
              </a:rPr>
              <a:t></a:t>
            </a:r>
            <a:r>
              <a:rPr lang="zh-CN" altLang="en-US" sz="2600" dirty="0"/>
              <a:t>贝尔纳著，黑色雅典娜：古典文明的亚非之根，吉林出版集团（</a:t>
            </a:r>
            <a:r>
              <a:rPr lang="en-US" sz="2600" dirty="0"/>
              <a:t>2011</a:t>
            </a:r>
            <a:r>
              <a:rPr lang="zh-CN" altLang="en-US" sz="2600" dirty="0"/>
              <a:t>）。</a:t>
            </a:r>
            <a:r>
              <a:rPr lang="en-US" sz="2600" dirty="0"/>
              <a:t> </a:t>
            </a:r>
            <a:endParaRPr lang="en-US" sz="2600" dirty="0" smtClean="0"/>
          </a:p>
          <a:p>
            <a:r>
              <a:rPr lang="zh-CN" altLang="en-US" sz="2600" dirty="0"/>
              <a:t>何新，</a:t>
            </a:r>
            <a:r>
              <a:rPr lang="en-US" altLang="zh-CN" sz="2600" dirty="0"/>
              <a:t>《</a:t>
            </a:r>
            <a:r>
              <a:rPr lang="zh-CN" altLang="en-US" sz="2600" dirty="0"/>
              <a:t>希腊伪史考</a:t>
            </a:r>
            <a:r>
              <a:rPr lang="en-US" altLang="zh-CN" sz="2600" dirty="0"/>
              <a:t>》</a:t>
            </a:r>
            <a:r>
              <a:rPr lang="zh-CN" altLang="en-US" sz="2600" dirty="0"/>
              <a:t>，同心出版社， 北京 （</a:t>
            </a:r>
            <a:r>
              <a:rPr lang="en-US" sz="2600" dirty="0"/>
              <a:t>2013</a:t>
            </a:r>
            <a:r>
              <a:rPr lang="zh-CN" altLang="en-US" sz="2600" dirty="0"/>
              <a:t>）</a:t>
            </a:r>
            <a:r>
              <a:rPr lang="zh-CN" altLang="en-US" sz="2600" dirty="0" smtClean="0"/>
              <a:t>。</a:t>
            </a:r>
            <a:endParaRPr lang="en-US" sz="2600" dirty="0"/>
          </a:p>
          <a:p>
            <a:r>
              <a:rPr lang="en-US" sz="2600" dirty="0"/>
              <a:t>Morris, Ion. </a:t>
            </a:r>
            <a:r>
              <a:rPr lang="zh-CN" altLang="en-US" sz="2600" dirty="0" smtClean="0"/>
              <a:t>（美</a:t>
            </a:r>
            <a:r>
              <a:rPr lang="zh-CN" altLang="en-US" sz="2600" dirty="0"/>
              <a:t>）</a:t>
            </a:r>
            <a:r>
              <a:rPr lang="en-US" sz="2600" dirty="0" err="1"/>
              <a:t>伊恩.莫里斯</a:t>
            </a:r>
            <a:r>
              <a:rPr lang="zh-CN" altLang="en-US" sz="2600" dirty="0"/>
              <a:t>，</a:t>
            </a:r>
            <a:r>
              <a:rPr lang="en-US" altLang="zh-CN" sz="2600" dirty="0"/>
              <a:t>《</a:t>
            </a:r>
            <a:r>
              <a:rPr lang="en-US" sz="2600" dirty="0"/>
              <a:t>西方将主宰多久</a:t>
            </a:r>
            <a:r>
              <a:rPr lang="zh-CN" altLang="en-US" sz="2600" dirty="0"/>
              <a:t>？</a:t>
            </a:r>
            <a:r>
              <a:rPr lang="en-US" sz="2600" b="1" dirty="0"/>
              <a:t>(东方为什么会落后，西方为什么能崛起)</a:t>
            </a:r>
            <a:r>
              <a:rPr lang="en-US" altLang="zh-CN" sz="2600" dirty="0"/>
              <a:t>》</a:t>
            </a:r>
            <a:r>
              <a:rPr lang="zh-CN" altLang="en-US" sz="2600" dirty="0"/>
              <a:t>中信出版社，北京（</a:t>
            </a:r>
            <a:r>
              <a:rPr lang="en-US" sz="2600" dirty="0"/>
              <a:t>2014</a:t>
            </a:r>
            <a:r>
              <a:rPr lang="zh-CN" altLang="en-US" sz="2600" dirty="0"/>
              <a:t>）</a:t>
            </a:r>
            <a:r>
              <a:rPr lang="zh-CN" altLang="en-US" sz="2600" dirty="0" smtClean="0"/>
              <a:t>。</a:t>
            </a:r>
            <a:endParaRPr lang="en-US" sz="2600" dirty="0" smtClean="0"/>
          </a:p>
          <a:p>
            <a:r>
              <a:rPr lang="en-US" sz="2600" dirty="0"/>
              <a:t>Pomeranz, Kenneth, and Steven </a:t>
            </a:r>
            <a:r>
              <a:rPr lang="en-US" sz="2600" dirty="0" err="1"/>
              <a:t>Topik</a:t>
            </a:r>
            <a:r>
              <a:rPr lang="en-US" sz="2600" dirty="0"/>
              <a:t>, </a:t>
            </a:r>
            <a:r>
              <a:rPr lang="en-US" sz="2600" dirty="0" smtClean="0"/>
              <a:t>(</a:t>
            </a:r>
            <a:r>
              <a:rPr lang="en-US" sz="2600" dirty="0"/>
              <a:t>美)彭慕兰</a:t>
            </a:r>
            <a:r>
              <a:rPr lang="zh-CN" altLang="en-US" sz="2600" dirty="0"/>
              <a:t>，</a:t>
            </a:r>
            <a:r>
              <a:rPr lang="en-US" sz="2600" dirty="0" err="1"/>
              <a:t>史蒂夫·托皮克著</a:t>
            </a:r>
            <a:r>
              <a:rPr lang="en-US" sz="2600" dirty="0"/>
              <a:t>，</a:t>
            </a:r>
            <a:r>
              <a:rPr lang="en-US" altLang="zh-CN" sz="2600" dirty="0"/>
              <a:t>《</a:t>
            </a:r>
            <a:r>
              <a:rPr lang="en-US" sz="2600" dirty="0"/>
              <a:t>贸易打造的世界--</a:t>
            </a:r>
            <a:r>
              <a:rPr lang="en-US" sz="2600" dirty="0" err="1"/>
              <a:t>社会.文化与世界经济</a:t>
            </a:r>
            <a:r>
              <a:rPr lang="en-US" altLang="zh-CN" sz="2600" dirty="0"/>
              <a:t>》</a:t>
            </a:r>
            <a:r>
              <a:rPr lang="zh-CN" altLang="en-US" sz="2600" dirty="0"/>
              <a:t>，</a:t>
            </a:r>
            <a:r>
              <a:rPr lang="en-US" sz="2600" dirty="0"/>
              <a:t>陕西师范大学出版社</a:t>
            </a:r>
            <a:r>
              <a:rPr lang="zh-CN" altLang="en-US" sz="2600" dirty="0"/>
              <a:t>（</a:t>
            </a:r>
            <a:r>
              <a:rPr lang="en-US" sz="2600" dirty="0"/>
              <a:t>2008</a:t>
            </a:r>
            <a:r>
              <a:rPr lang="zh-CN" altLang="en-US" sz="2600" dirty="0"/>
              <a:t>）</a:t>
            </a:r>
            <a:r>
              <a:rPr lang="zh-CN" altLang="en-US" sz="2600" dirty="0" smtClean="0"/>
              <a:t>。</a:t>
            </a:r>
            <a:endParaRPr lang="en-US" altLang="zh-CN" sz="2600" dirty="0" smtClean="0"/>
          </a:p>
          <a:p>
            <a:r>
              <a:rPr lang="en-US" sz="2600" dirty="0"/>
              <a:t>(美国)</a:t>
            </a:r>
            <a:r>
              <a:rPr lang="en-US" sz="2600" dirty="0" err="1"/>
              <a:t>弗朗西斯·福山著</a:t>
            </a:r>
            <a:r>
              <a:rPr lang="zh-CN" altLang="en-US" sz="2600" dirty="0"/>
              <a:t>，</a:t>
            </a:r>
            <a:r>
              <a:rPr lang="en-US" altLang="zh-CN" sz="2600" dirty="0"/>
              <a:t>《</a:t>
            </a:r>
            <a:r>
              <a:rPr lang="en-US" sz="2600" dirty="0"/>
              <a:t>政治秩序的起源</a:t>
            </a:r>
            <a:r>
              <a:rPr lang="en-US" sz="2600" b="1" dirty="0"/>
              <a:t>--</a:t>
            </a:r>
            <a:r>
              <a:rPr lang="en-US" sz="2600" dirty="0"/>
              <a:t>从前人类时代到法国大革命</a:t>
            </a:r>
            <a:r>
              <a:rPr lang="en-US" altLang="zh-CN" sz="2600" dirty="0"/>
              <a:t>》</a:t>
            </a:r>
            <a:r>
              <a:rPr lang="zh-CN" altLang="en-US" sz="2600" dirty="0"/>
              <a:t>，</a:t>
            </a:r>
            <a:r>
              <a:rPr lang="en-US" sz="2600" dirty="0"/>
              <a:t>广西师范大学出版社</a:t>
            </a:r>
            <a:r>
              <a:rPr lang="zh-CN" altLang="en-US" sz="2600" dirty="0"/>
              <a:t>（</a:t>
            </a:r>
            <a:r>
              <a:rPr lang="en-US" sz="2600" dirty="0"/>
              <a:t>2014</a:t>
            </a:r>
            <a:r>
              <a:rPr lang="zh-CN" altLang="en-US" sz="2600" dirty="0"/>
              <a:t>）。</a:t>
            </a:r>
            <a:endParaRPr lang="en-US" sz="2600" dirty="0"/>
          </a:p>
          <a:p>
            <a:r>
              <a:rPr lang="en-US" sz="2800" dirty="0" smtClean="0"/>
              <a:t>何新，希腊伪史考，同心出版社（2013）。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63760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2319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文献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431" y="877675"/>
            <a:ext cx="8646764" cy="5676873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Chen, Ping. </a:t>
            </a:r>
            <a:r>
              <a:rPr lang="zh-CN" altLang="en-US" sz="2600" dirty="0"/>
              <a:t>“</a:t>
            </a:r>
            <a:r>
              <a:rPr lang="en-US" sz="2600" dirty="0"/>
              <a:t>Metabolic Growth Theory: Market-Share Competition, Learning Uncertainty, and Technology Wavelets” </a:t>
            </a:r>
            <a:r>
              <a:rPr lang="en-US" sz="2600" i="1" dirty="0"/>
              <a:t>Journal of Evolutionary Economics</a:t>
            </a:r>
            <a:r>
              <a:rPr lang="en-US" sz="2600" dirty="0"/>
              <a:t>, 24(2), 239-262 (2014)</a:t>
            </a:r>
            <a:r>
              <a:rPr lang="en-US" sz="2600" dirty="0" smtClean="0"/>
              <a:t>.</a:t>
            </a:r>
          </a:p>
          <a:p>
            <a:r>
              <a:rPr lang="en-US" sz="2600" dirty="0"/>
              <a:t>Tang, Yinan, Ping Chen. “Time Varying Moments, Regime Switch, and Crisis Warning: The Birth-Death Process with Changing Transition Probability,” </a:t>
            </a:r>
            <a:r>
              <a:rPr lang="en-US" sz="2600" i="1" dirty="0"/>
              <a:t>Physica A</a:t>
            </a:r>
            <a:r>
              <a:rPr lang="en-US" sz="2600" dirty="0"/>
              <a:t> (2014).</a:t>
            </a:r>
            <a:endParaRPr lang="en-US" sz="2600" b="1" dirty="0"/>
          </a:p>
          <a:p>
            <a:r>
              <a:rPr lang="x-none" sz="2600" dirty="0"/>
              <a:t>Chen, Ping. </a:t>
            </a:r>
            <a:r>
              <a:rPr lang="x-none" sz="2600" i="1" dirty="0"/>
              <a:t>Economic Complexity and Equilibrium Illusion: Essays on Market Instability and Macro Vitality,</a:t>
            </a:r>
            <a:r>
              <a:rPr lang="x-none" sz="2600" dirty="0"/>
              <a:t> London: Routledge (2010).</a:t>
            </a:r>
            <a:endParaRPr lang="en-US" sz="2600" dirty="0"/>
          </a:p>
          <a:p>
            <a:r>
              <a:rPr lang="zh-CN" altLang="en-US" sz="2600" dirty="0"/>
              <a:t>陈平，“均衡幻象，经济复杂和经济分析的演化基础”，</a:t>
            </a:r>
            <a:r>
              <a:rPr lang="en-US" altLang="zh-CN" sz="2600" dirty="0"/>
              <a:t>《</a:t>
            </a:r>
            <a:r>
              <a:rPr lang="zh-CN" altLang="en-US" sz="2600" dirty="0"/>
              <a:t>演化与创新经济学评论</a:t>
            </a:r>
            <a:r>
              <a:rPr lang="en-US" altLang="zh-CN" sz="2600" dirty="0"/>
              <a:t>》</a:t>
            </a:r>
            <a:r>
              <a:rPr lang="zh-CN" altLang="en-US" sz="2600" dirty="0"/>
              <a:t>，</a:t>
            </a:r>
            <a:r>
              <a:rPr lang="en-US" sz="2600" dirty="0"/>
              <a:t>2011</a:t>
            </a:r>
            <a:r>
              <a:rPr lang="zh-CN" altLang="en-US" sz="2600" dirty="0"/>
              <a:t>年第</a:t>
            </a:r>
            <a:r>
              <a:rPr lang="en-US" sz="2600" dirty="0"/>
              <a:t>1</a:t>
            </a:r>
            <a:r>
              <a:rPr lang="zh-CN" altLang="en-US" sz="2600" dirty="0"/>
              <a:t>辑</a:t>
            </a:r>
            <a:r>
              <a:rPr lang="en-US" sz="2600" dirty="0"/>
              <a:t>, 42-77</a:t>
            </a:r>
            <a:r>
              <a:rPr lang="zh-CN" altLang="en-US" sz="2600" dirty="0"/>
              <a:t>页</a:t>
            </a:r>
            <a:r>
              <a:rPr lang="zh-CN" altLang="en-US" sz="2600" dirty="0" smtClean="0"/>
              <a:t>。</a:t>
            </a:r>
            <a:endParaRPr lang="en-US" altLang="zh-CN" sz="2600" dirty="0" smtClean="0"/>
          </a:p>
          <a:p>
            <a:endParaRPr lang="en-US" sz="2400" dirty="0"/>
          </a:p>
          <a:p>
            <a:r>
              <a:rPr lang="x-none" sz="2600" dirty="0"/>
              <a:t>复旦大学新政治经济学中心：</a:t>
            </a:r>
            <a:r>
              <a:rPr lang="x-none" sz="2600" u="sng" dirty="0">
                <a:hlinkClick r:id="rId2"/>
              </a:rPr>
              <a:t>http://www.cnpe-fudan.org/</a:t>
            </a:r>
            <a:endParaRPr lang="en-US" sz="2600" dirty="0"/>
          </a:p>
          <a:p>
            <a:r>
              <a:rPr lang="zh-CN" altLang="en-US" sz="2600" dirty="0"/>
              <a:t>北京大学国家发展研究院：</a:t>
            </a:r>
            <a:r>
              <a:rPr lang="x-none" sz="2600" u="sng" dirty="0">
                <a:hlinkClick r:id="rId3"/>
              </a:rPr>
              <a:t>http://</a:t>
            </a:r>
            <a:r>
              <a:rPr lang="x-none" sz="2600" u="sng" dirty="0" smtClean="0">
                <a:hlinkClick r:id="rId3"/>
              </a:rPr>
              <a:t>www.nsd.edu.cn/cn/article.asp?articleid=6255</a:t>
            </a:r>
            <a:endParaRPr lang="en-US" sz="2600" dirty="0"/>
          </a:p>
          <a:p>
            <a:r>
              <a:rPr lang="x-none" sz="2600" dirty="0"/>
              <a:t>观察者陈平专栏：</a:t>
            </a:r>
            <a:r>
              <a:rPr lang="x-none" sz="2600" u="sng" dirty="0">
                <a:hlinkClick r:id="rId4"/>
              </a:rPr>
              <a:t>www.guancha.cn/chen-ping/list_1.shtml</a:t>
            </a:r>
            <a:endParaRPr lang="en-US" sz="2600" dirty="0"/>
          </a:p>
          <a:p>
            <a:r>
              <a:rPr lang="x-none" sz="2600" dirty="0"/>
              <a:t>Complex_Economics: </a:t>
            </a:r>
            <a:r>
              <a:rPr lang="x-none" sz="2600" u="sng" dirty="0">
                <a:hlinkClick r:id="rId5"/>
              </a:rPr>
              <a:t>http://www.complexeconomics.org</a:t>
            </a:r>
            <a:r>
              <a:rPr lang="x-none" sz="2600" u="sng" dirty="0" smtClean="0">
                <a:hlinkClick r:id="rId5"/>
              </a:rPr>
              <a:t>/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74285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8587680" cy="201622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/>
              <a:t>理论创新：</a:t>
            </a:r>
            <a:r>
              <a:rPr lang="en-US" altLang="en-US" sz="2800" dirty="0" smtClean="0">
                <a:solidFill>
                  <a:srgbClr val="FF0000"/>
                </a:solidFill>
              </a:rPr>
              <a:t>代谢增长论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史观经济学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挑战</a:t>
            </a: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r>
              <a:rPr lang="zh-CN" altLang="en-US" sz="2800" dirty="0" smtClean="0"/>
              <a:t>索罗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外生增长论</a:t>
            </a:r>
            <a:r>
              <a:rPr lang="zh-CN" altLang="en-US" sz="2800" dirty="0" smtClean="0"/>
              <a:t>（趋同）和罗默内生增长论（发散）</a:t>
            </a: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r>
              <a:rPr lang="zh-CN" altLang="en-US" sz="2800" dirty="0" smtClean="0"/>
              <a:t>生物的</a:t>
            </a:r>
            <a:r>
              <a:rPr lang="zh-CN" altLang="en-US" sz="2800" b="1" dirty="0" smtClean="0">
                <a:solidFill>
                  <a:srgbClr val="009900"/>
                </a:solidFill>
              </a:rPr>
              <a:t>物种竞争</a:t>
            </a:r>
            <a:r>
              <a:rPr lang="zh-CN" altLang="en-US" sz="2800" dirty="0" smtClean="0"/>
              <a:t>与技术的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竞争淘汰</a:t>
            </a:r>
            <a:r>
              <a:rPr lang="en-US" altLang="zh-CN" sz="2800" b="1" dirty="0" smtClean="0">
                <a:solidFill>
                  <a:srgbClr val="0000FF"/>
                </a:solidFill>
              </a:rPr>
              <a:t/>
            </a:r>
            <a:br>
              <a:rPr lang="en-US" altLang="zh-CN" sz="2800" b="1" dirty="0" smtClean="0">
                <a:solidFill>
                  <a:srgbClr val="0000FF"/>
                </a:solidFill>
              </a:rPr>
            </a:br>
            <a:r>
              <a:rPr lang="zh-CN" altLang="en-US" sz="2800" b="1" dirty="0" smtClean="0">
                <a:solidFill>
                  <a:srgbClr val="9900CC"/>
                </a:solidFill>
              </a:rPr>
              <a:t>知识</a:t>
            </a:r>
            <a:r>
              <a:rPr lang="zh-CN" altLang="en-US" sz="2800" dirty="0" smtClean="0">
                <a:solidFill>
                  <a:schemeClr val="tx1"/>
                </a:solidFill>
              </a:rPr>
              <a:t>的本质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：积累</a:t>
            </a:r>
            <a:r>
              <a:rPr lang="zh-CN" altLang="en-US" sz="2800" dirty="0" smtClean="0">
                <a:solidFill>
                  <a:schemeClr val="tx1"/>
                </a:solidFill>
              </a:rPr>
              <a:t>还是</a:t>
            </a:r>
            <a:r>
              <a:rPr lang="zh-CN" altLang="en-US" sz="2800" b="1" dirty="0" smtClean="0">
                <a:solidFill>
                  <a:srgbClr val="C00000"/>
                </a:solidFill>
              </a:rPr>
              <a:t>代谢</a:t>
            </a:r>
            <a:endParaRPr lang="en-US" altLang="zh-CN" sz="2800" b="1" dirty="0" smtClean="0">
              <a:solidFill>
                <a:srgbClr val="C00000"/>
              </a:solidFill>
            </a:endParaRPr>
          </a:p>
        </p:txBody>
      </p:sp>
      <p:pic>
        <p:nvPicPr>
          <p:cNvPr id="38915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2286000"/>
            <a:ext cx="7302500" cy="4267200"/>
          </a:xfrm>
          <a:noFill/>
        </p:spPr>
      </p:pic>
    </p:spTree>
    <p:extLst>
      <p:ext uri="{BB962C8B-B14F-4D97-AF65-F5344CB8AC3E}">
        <p14:creationId xmlns:p14="http://schemas.microsoft.com/office/powerpoint/2010/main" val="2339722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647700"/>
          </a:xfrm>
        </p:spPr>
        <p:txBody>
          <a:bodyPr/>
          <a:lstStyle/>
          <a:p>
            <a:pPr eaLnBrk="1" hangingPunct="1"/>
            <a:r>
              <a:rPr lang="zh-CN" altLang="en-US" sz="3600" b="1">
                <a:latin typeface="Calibri" charset="0"/>
                <a:ea typeface="宋体" charset="0"/>
                <a:cs typeface="宋体" charset="0"/>
              </a:rPr>
              <a:t>历史</a:t>
            </a:r>
            <a:r>
              <a:rPr lang="zh-CN" altLang="en-US" sz="3600">
                <a:latin typeface="Calibri" charset="0"/>
                <a:ea typeface="宋体" charset="0"/>
                <a:cs typeface="宋体" charset="0"/>
              </a:rPr>
              <a:t>上的</a:t>
            </a:r>
            <a:r>
              <a:rPr lang="zh-CN" altLang="en-US" sz="3600" b="1">
                <a:latin typeface="Calibri" charset="0"/>
                <a:ea typeface="宋体" charset="0"/>
                <a:cs typeface="宋体" charset="0"/>
              </a:rPr>
              <a:t>演化树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268413"/>
            <a:ext cx="3382962" cy="5218112"/>
          </a:xfrm>
        </p:spPr>
        <p:txBody>
          <a:bodyPr/>
          <a:lstStyle/>
          <a:p>
            <a:pPr eaLnBrk="1" hangingPunct="1"/>
            <a:r>
              <a:rPr lang="zh-CN" altLang="en-US" sz="2400" b="1">
                <a:latin typeface="Calibri" charset="0"/>
                <a:ea typeface="宋体" charset="0"/>
                <a:cs typeface="宋体" charset="0"/>
              </a:rPr>
              <a:t>商朝</a:t>
            </a:r>
            <a:r>
              <a:rPr lang="zh-CN" altLang="en-US" sz="2400">
                <a:latin typeface="Calibri" charset="0"/>
                <a:ea typeface="宋体" charset="0"/>
                <a:cs typeface="宋体" charset="0"/>
              </a:rPr>
              <a:t>：气候湿热</a:t>
            </a:r>
            <a:r>
              <a:rPr lang="en-US" altLang="zh-CN" sz="2400">
                <a:latin typeface="Calibri" charset="0"/>
                <a:ea typeface="宋体" charset="0"/>
                <a:cs typeface="宋体" charset="0"/>
              </a:rPr>
              <a:t>》</a:t>
            </a:r>
            <a:r>
              <a:rPr lang="zh-CN" altLang="en-US" sz="2400" b="1">
                <a:solidFill>
                  <a:srgbClr val="009900"/>
                </a:solidFill>
                <a:latin typeface="Calibri" charset="0"/>
                <a:ea typeface="宋体" charset="0"/>
                <a:cs typeface="宋体" charset="0"/>
              </a:rPr>
              <a:t>混合农业</a:t>
            </a:r>
          </a:p>
          <a:p>
            <a:pPr eaLnBrk="1" hangingPunct="1"/>
            <a:r>
              <a:rPr lang="zh-CN" altLang="en-US" sz="2400" b="1">
                <a:latin typeface="Calibri" charset="0"/>
                <a:ea typeface="宋体" charset="0"/>
                <a:cs typeface="宋体" charset="0"/>
              </a:rPr>
              <a:t>周朝</a:t>
            </a:r>
            <a:r>
              <a:rPr lang="zh-CN" altLang="en-US" sz="2400">
                <a:latin typeface="Calibri" charset="0"/>
                <a:ea typeface="宋体" charset="0"/>
                <a:cs typeface="宋体" charset="0"/>
              </a:rPr>
              <a:t>：寒潮</a:t>
            </a:r>
            <a:r>
              <a:rPr lang="en-US" altLang="zh-CN" sz="2400">
                <a:latin typeface="Calibri" charset="0"/>
                <a:ea typeface="宋体" charset="0"/>
                <a:cs typeface="宋体" charset="0"/>
              </a:rPr>
              <a:t>》</a:t>
            </a:r>
            <a:r>
              <a:rPr lang="zh-CN" altLang="en-US" sz="2400">
                <a:solidFill>
                  <a:srgbClr val="0000FF"/>
                </a:solidFill>
                <a:latin typeface="Calibri" charset="0"/>
                <a:ea typeface="宋体" charset="0"/>
                <a:cs typeface="宋体" charset="0"/>
              </a:rPr>
              <a:t>摧毁</a:t>
            </a:r>
            <a:r>
              <a:rPr lang="zh-CN" altLang="en-US" sz="2400" b="1">
                <a:solidFill>
                  <a:srgbClr val="0000FF"/>
                </a:solidFill>
                <a:latin typeface="Calibri" charset="0"/>
                <a:ea typeface="宋体" charset="0"/>
                <a:cs typeface="宋体" charset="0"/>
              </a:rPr>
              <a:t>畜牧业</a:t>
            </a:r>
          </a:p>
          <a:p>
            <a:pPr eaLnBrk="1" hangingPunct="1"/>
            <a:r>
              <a:rPr lang="zh-CN" altLang="en-US" sz="2400" b="1">
                <a:latin typeface="Calibri" charset="0"/>
                <a:ea typeface="宋体" charset="0"/>
                <a:cs typeface="宋体" charset="0"/>
              </a:rPr>
              <a:t>春秋</a:t>
            </a:r>
            <a:r>
              <a:rPr lang="zh-CN" altLang="en-US" sz="2400">
                <a:latin typeface="Calibri" charset="0"/>
                <a:ea typeface="宋体" charset="0"/>
                <a:cs typeface="宋体" charset="0"/>
              </a:rPr>
              <a:t>时期：气候回暖</a:t>
            </a:r>
            <a:r>
              <a:rPr lang="en-US" altLang="zh-CN" sz="2400">
                <a:latin typeface="Calibri" charset="0"/>
                <a:ea typeface="宋体" charset="0"/>
                <a:cs typeface="宋体" charset="0"/>
              </a:rPr>
              <a:t>》</a:t>
            </a:r>
            <a:r>
              <a:rPr lang="zh-CN" altLang="en-US" sz="2400">
                <a:latin typeface="Calibri" charset="0"/>
                <a:ea typeface="宋体" charset="0"/>
                <a:cs typeface="宋体" charset="0"/>
              </a:rPr>
              <a:t>人口增长</a:t>
            </a:r>
            <a:r>
              <a:rPr lang="en-US" altLang="zh-CN" sz="2400">
                <a:latin typeface="Calibri" charset="0"/>
                <a:ea typeface="宋体" charset="0"/>
                <a:cs typeface="宋体" charset="0"/>
              </a:rPr>
              <a:t>》</a:t>
            </a:r>
            <a:r>
              <a:rPr lang="zh-CN" altLang="en-US" sz="2400">
                <a:latin typeface="Calibri" charset="0"/>
                <a:ea typeface="宋体" charset="0"/>
                <a:cs typeface="宋体" charset="0"/>
              </a:rPr>
              <a:t>刺激</a:t>
            </a:r>
            <a:r>
              <a:rPr lang="zh-CN" altLang="en-US" sz="2400" b="1">
                <a:solidFill>
                  <a:srgbClr val="A50021"/>
                </a:solidFill>
                <a:latin typeface="Calibri" charset="0"/>
                <a:ea typeface="宋体" charset="0"/>
                <a:cs typeface="宋体" charset="0"/>
              </a:rPr>
              <a:t>种粮</a:t>
            </a:r>
            <a:r>
              <a:rPr lang="en-US" altLang="zh-CN" sz="2400">
                <a:latin typeface="Calibri" charset="0"/>
                <a:ea typeface="宋体" charset="0"/>
                <a:cs typeface="宋体" charset="0"/>
              </a:rPr>
              <a:t>》</a:t>
            </a:r>
            <a:r>
              <a:rPr lang="zh-CN" altLang="en-US" sz="2400">
                <a:latin typeface="Calibri" charset="0"/>
                <a:ea typeface="宋体" charset="0"/>
                <a:cs typeface="宋体" charset="0"/>
              </a:rPr>
              <a:t>土地细分</a:t>
            </a:r>
            <a:r>
              <a:rPr lang="en-US" altLang="zh-CN" sz="2400">
                <a:latin typeface="Calibri" charset="0"/>
                <a:ea typeface="宋体" charset="0"/>
                <a:cs typeface="宋体" charset="0"/>
              </a:rPr>
              <a:t>》</a:t>
            </a:r>
            <a:r>
              <a:rPr lang="zh-CN" altLang="en-US" sz="2400" b="1">
                <a:solidFill>
                  <a:srgbClr val="A50021"/>
                </a:solidFill>
                <a:latin typeface="Calibri" charset="0"/>
                <a:ea typeface="宋体" charset="0"/>
                <a:cs typeface="宋体" charset="0"/>
              </a:rPr>
              <a:t>地主小农经济</a:t>
            </a:r>
          </a:p>
          <a:p>
            <a:pPr eaLnBrk="1" hangingPunct="1"/>
            <a:endParaRPr lang="zh-CN" altLang="en-US" sz="2400" b="1">
              <a:solidFill>
                <a:srgbClr val="A50021"/>
              </a:solidFill>
              <a:latin typeface="Calibri" charset="0"/>
              <a:ea typeface="宋体" charset="0"/>
              <a:cs typeface="宋体" charset="0"/>
            </a:endParaRPr>
          </a:p>
          <a:p>
            <a:pPr eaLnBrk="1" hangingPunct="1"/>
            <a:r>
              <a:rPr lang="zh-CN" altLang="en-US" sz="2400" b="1">
                <a:latin typeface="Calibri" charset="0"/>
                <a:ea typeface="宋体" charset="0"/>
                <a:cs typeface="宋体" charset="0"/>
              </a:rPr>
              <a:t>土耳其</a:t>
            </a:r>
            <a:r>
              <a:rPr lang="zh-CN" altLang="en-US" sz="2400">
                <a:latin typeface="Calibri" charset="0"/>
                <a:ea typeface="宋体" charset="0"/>
                <a:cs typeface="宋体" charset="0"/>
              </a:rPr>
              <a:t>攻占</a:t>
            </a:r>
            <a:r>
              <a:rPr lang="zh-CN" altLang="en-US" sz="2400" b="1">
                <a:latin typeface="Calibri" charset="0"/>
                <a:ea typeface="宋体" charset="0"/>
                <a:cs typeface="宋体" charset="0"/>
              </a:rPr>
              <a:t>君士坦丁堡</a:t>
            </a:r>
            <a:r>
              <a:rPr lang="en-US" altLang="zh-CN" sz="2400">
                <a:latin typeface="Calibri" charset="0"/>
                <a:ea typeface="宋体" charset="0"/>
                <a:cs typeface="宋体" charset="0"/>
              </a:rPr>
              <a:t>》</a:t>
            </a:r>
            <a:r>
              <a:rPr lang="zh-CN" altLang="en-US" sz="2400">
                <a:latin typeface="Calibri" charset="0"/>
                <a:ea typeface="宋体" charset="0"/>
                <a:cs typeface="宋体" charset="0"/>
              </a:rPr>
              <a:t>迫使欧洲航海家寻找</a:t>
            </a:r>
            <a:r>
              <a:rPr lang="zh-CN" altLang="en-US" sz="2400" b="1">
                <a:latin typeface="Calibri" charset="0"/>
                <a:ea typeface="宋体" charset="0"/>
                <a:cs typeface="宋体" charset="0"/>
              </a:rPr>
              <a:t>新的东方航路</a:t>
            </a:r>
            <a:r>
              <a:rPr lang="en-US" altLang="zh-CN" sz="2400">
                <a:latin typeface="Calibri" charset="0"/>
                <a:ea typeface="宋体" charset="0"/>
                <a:cs typeface="宋体" charset="0"/>
              </a:rPr>
              <a:t>》</a:t>
            </a:r>
            <a:r>
              <a:rPr lang="zh-CN" altLang="en-US" sz="2400" b="1">
                <a:solidFill>
                  <a:srgbClr val="FF0000"/>
                </a:solidFill>
                <a:latin typeface="Calibri" charset="0"/>
                <a:ea typeface="宋体" charset="0"/>
                <a:cs typeface="宋体" charset="0"/>
              </a:rPr>
              <a:t>发现新大陆</a:t>
            </a:r>
          </a:p>
          <a:p>
            <a:pPr eaLnBrk="1" hangingPunct="1"/>
            <a:endParaRPr lang="zh-CN" altLang="en-US" sz="2400" b="1">
              <a:solidFill>
                <a:srgbClr val="A50021"/>
              </a:solidFill>
              <a:latin typeface="Calibri" charset="0"/>
              <a:ea typeface="宋体" charset="0"/>
              <a:cs typeface="宋体" charset="0"/>
            </a:endParaRPr>
          </a:p>
        </p:txBody>
      </p:sp>
      <p:pic>
        <p:nvPicPr>
          <p:cNvPr id="28676" name="Picture 4" descr="Hisbifc"/>
          <p:cNvPicPr>
            <a:picLocks noGrp="1" noChangeAspect="1" noChangeArrowheads="1"/>
          </p:cNvPicPr>
          <p:nvPr>
            <p:ph type="ch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52963" y="2405063"/>
            <a:ext cx="4033837" cy="2914650"/>
          </a:xfrm>
          <a:noFill/>
        </p:spPr>
      </p:pic>
    </p:spTree>
    <p:extLst>
      <p:ext uri="{BB962C8B-B14F-4D97-AF65-F5344CB8AC3E}">
        <p14:creationId xmlns:p14="http://schemas.microsoft.com/office/powerpoint/2010/main" val="2348106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重新界定世界文明的主要中心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欧洲中心论的视角：中东（伊朗、阿富汗</a:t>
            </a:r>
            <a:r>
              <a:rPr lang="en-US" altLang="zh-CN" dirty="0"/>
              <a:t>&gt;</a:t>
            </a:r>
            <a:r>
              <a:rPr lang="zh-CN" altLang="en-US" dirty="0" smtClean="0"/>
              <a:t>主要是阿拉伯国家），近东（东地中海沿岸），远东（中国、日本、东南亚）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 smtClean="0"/>
              <a:t>世界横轴（欧亚非大陆）的三个中心：西欧，中西亚（包括东地中海沿岸），东亚（中国）</a:t>
            </a:r>
            <a:endParaRPr lang="en-US" altLang="zh-CN" dirty="0" smtClean="0"/>
          </a:p>
          <a:p>
            <a:r>
              <a:rPr lang="zh-CN" altLang="en-US" dirty="0" smtClean="0"/>
              <a:t>轴南的三个文明：南非、印度、</a:t>
            </a:r>
            <a:endParaRPr lang="en-US" altLang="zh-CN" dirty="0" smtClean="0"/>
          </a:p>
          <a:p>
            <a:r>
              <a:rPr lang="zh-CN" altLang="en-US" dirty="0" smtClean="0"/>
              <a:t>分离的两个半文明：南美、北美、澳洲及太平洋岛屿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091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8987"/>
          </a:xfrm>
        </p:spPr>
        <p:txBody>
          <a:bodyPr/>
          <a:lstStyle/>
          <a:p>
            <a:r>
              <a:rPr lang="en-US" dirty="0" smtClean="0"/>
              <a:t>世界中心和东西方相互作用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75" y="1349376"/>
            <a:ext cx="8604250" cy="4776788"/>
          </a:xfrm>
        </p:spPr>
        <p:txBody>
          <a:bodyPr/>
          <a:lstStyle/>
          <a:p>
            <a:r>
              <a:rPr lang="zh-CN" altLang="en-US" dirty="0" smtClean="0"/>
              <a:t>世界文明（东西南北）的</a:t>
            </a:r>
            <a:r>
              <a:rPr lang="zh-CN" altLang="en-US" b="1" dirty="0" smtClean="0">
                <a:solidFill>
                  <a:srgbClr val="FF0000"/>
                </a:solidFill>
              </a:rPr>
              <a:t>交通中心</a:t>
            </a:r>
            <a:r>
              <a:rPr lang="zh-CN" altLang="en-US" dirty="0" smtClean="0"/>
              <a:t>：安那托利亚（</a:t>
            </a:r>
            <a:r>
              <a:rPr lang="zh-CN" altLang="en-US" dirty="0"/>
              <a:t>土耳其西北</a:t>
            </a:r>
            <a:r>
              <a:rPr lang="zh-CN" altLang="en-US" dirty="0" smtClean="0"/>
              <a:t>），两河流域（土耳其东南</a:t>
            </a:r>
            <a:r>
              <a:rPr lang="en-US" altLang="zh-CN" dirty="0" smtClean="0"/>
              <a:t>+</a:t>
            </a:r>
            <a:r>
              <a:rPr lang="zh-CN" altLang="en-US" dirty="0" smtClean="0"/>
              <a:t>伊拉克），埃及和北非（地中海东南岸）</a:t>
            </a:r>
            <a:endParaRPr lang="en-US" altLang="zh-CN" dirty="0" smtClean="0"/>
          </a:p>
          <a:p>
            <a:r>
              <a:rPr lang="zh-CN" altLang="en-US" dirty="0" smtClean="0"/>
              <a:t>北面：波斯（伊朗）、俄国、</a:t>
            </a:r>
            <a:endParaRPr lang="en-US" altLang="zh-CN" dirty="0" smtClean="0"/>
          </a:p>
          <a:p>
            <a:r>
              <a:rPr lang="zh-CN" altLang="en-US" dirty="0" smtClean="0"/>
              <a:t>东面：中亚（东面）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中国丝绸之路</a:t>
            </a:r>
            <a:endParaRPr lang="en-US" altLang="zh-CN" dirty="0" smtClean="0"/>
          </a:p>
          <a:p>
            <a:r>
              <a:rPr lang="zh-CN" altLang="en-US" dirty="0" smtClean="0"/>
              <a:t>东南面：阿富汗、巴基斯坦、印度</a:t>
            </a:r>
            <a:endParaRPr lang="en-US" altLang="zh-CN" dirty="0" smtClean="0"/>
          </a:p>
          <a:p>
            <a:r>
              <a:rPr lang="zh-CN" altLang="en-US" dirty="0" smtClean="0"/>
              <a:t>西面：东南欧（巴尔干）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西欧</a:t>
            </a:r>
            <a:endParaRPr lang="en-US" altLang="zh-CN" dirty="0" smtClean="0"/>
          </a:p>
          <a:p>
            <a:r>
              <a:rPr lang="zh-CN" altLang="en-US" dirty="0" smtClean="0"/>
              <a:t>南面：黑非洲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191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75" y="274638"/>
            <a:ext cx="8715375" cy="59848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世界中心变迁（1万年前</a:t>
            </a:r>
            <a:r>
              <a:rPr lang="zh-CN" altLang="en-US" dirty="0" smtClean="0"/>
              <a:t>到</a:t>
            </a:r>
            <a:r>
              <a:rPr lang="en-US" dirty="0" smtClean="0"/>
              <a:t>一次大战）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75" y="1095375"/>
            <a:ext cx="8715375" cy="5030789"/>
          </a:xfrm>
        </p:spPr>
        <p:txBody>
          <a:bodyPr>
            <a:normAutofit fontScale="92500"/>
          </a:bodyPr>
          <a:lstStyle/>
          <a:p>
            <a:r>
              <a:rPr lang="zh-CN" altLang="en-US" sz="2400" dirty="0" smtClean="0"/>
              <a:t>早期人类文明中心：两河流域</a:t>
            </a:r>
            <a:r>
              <a:rPr lang="en-US" altLang="zh-CN" sz="2400" dirty="0" smtClean="0"/>
              <a:t>+</a:t>
            </a:r>
            <a:r>
              <a:rPr lang="zh-CN" altLang="en-US" sz="2400" dirty="0" smtClean="0"/>
              <a:t>埃及</a:t>
            </a:r>
            <a:endParaRPr lang="en-US" altLang="zh-CN" sz="2400" dirty="0" smtClean="0"/>
          </a:p>
          <a:p>
            <a:r>
              <a:rPr lang="zh-CN" altLang="en-US" sz="2400" dirty="0" smtClean="0"/>
              <a:t>赫梯、波斯先后南侵巴比伦和埃及</a:t>
            </a:r>
            <a:endParaRPr lang="en-US" altLang="zh-CN" sz="2400" dirty="0" smtClean="0"/>
          </a:p>
          <a:p>
            <a:r>
              <a:rPr lang="zh-CN" altLang="en-US" sz="2400" dirty="0" smtClean="0"/>
              <a:t>地中海东岸文化西传东欧、南欧</a:t>
            </a:r>
            <a:endParaRPr lang="en-US" altLang="zh-CN" sz="2400" dirty="0" smtClean="0"/>
          </a:p>
          <a:p>
            <a:r>
              <a:rPr lang="zh-CN" altLang="en-US" sz="2400" dirty="0" smtClean="0"/>
              <a:t>希腊、罗马入侵土耳其西岸</a:t>
            </a:r>
            <a:endParaRPr lang="en-US" altLang="zh-CN" sz="2400" dirty="0" smtClean="0"/>
          </a:p>
          <a:p>
            <a:endParaRPr lang="en-US" sz="2400" dirty="0"/>
          </a:p>
          <a:p>
            <a:r>
              <a:rPr lang="zh-CN" altLang="en-US" sz="2400" dirty="0" smtClean="0"/>
              <a:t>罗马帝国分裂为东西罗马帝国：东罗马（拜占庭）帝国成为世界中心（</a:t>
            </a:r>
            <a:r>
              <a:rPr lang="en-US" altLang="zh-CN" sz="2400" dirty="0" smtClean="0"/>
              <a:t>395-1453 AD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1</a:t>
            </a:r>
            <a:r>
              <a:rPr lang="zh-CN" altLang="en-US" sz="2400" dirty="0" smtClean="0"/>
              <a:t>千年）</a:t>
            </a:r>
            <a:endParaRPr lang="en-US" altLang="zh-CN" sz="2400" dirty="0" smtClean="0"/>
          </a:p>
          <a:p>
            <a:r>
              <a:rPr lang="zh-CN" altLang="en-US" sz="2400" dirty="0" smtClean="0"/>
              <a:t>中国压迫匈奴西迁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压迫西罗马帝国灭亡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西方中世纪进入黑暗时代</a:t>
            </a:r>
            <a:endParaRPr lang="en-US" altLang="zh-CN" sz="2400" dirty="0" smtClean="0"/>
          </a:p>
          <a:p>
            <a:endParaRPr lang="en-US" sz="2400" dirty="0" smtClean="0"/>
          </a:p>
          <a:p>
            <a:r>
              <a:rPr lang="zh-CN" altLang="en-US" sz="2400" dirty="0" smtClean="0"/>
              <a:t>蒙古西扩（</a:t>
            </a:r>
            <a:r>
              <a:rPr lang="en-US" altLang="zh-CN" sz="2400" dirty="0" smtClean="0"/>
              <a:t>13</a:t>
            </a:r>
            <a:r>
              <a:rPr lang="zh-CN" altLang="en-US" sz="2400" dirty="0" smtClean="0"/>
              <a:t>世纪）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压迫中亚花剌子模（乌兹别克斯坦）游牧民族西迁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塞尔柱土耳其</a:t>
            </a:r>
            <a:r>
              <a:rPr lang="en-US" altLang="zh-CN" sz="2400" dirty="0" smtClean="0"/>
              <a:t>》1453</a:t>
            </a:r>
            <a:r>
              <a:rPr lang="zh-CN" altLang="en-US" sz="2400" dirty="0" smtClean="0"/>
              <a:t>年攻占君士坦丁堡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奥斯曼帝国</a:t>
            </a:r>
            <a:r>
              <a:rPr lang="en-US" altLang="zh-CN" sz="2400" dirty="0" smtClean="0"/>
              <a:t>(1299-1922) </a:t>
            </a:r>
            <a:r>
              <a:rPr lang="zh-CN" altLang="en-US" sz="2400" dirty="0" smtClean="0"/>
              <a:t>控制东西方交通枢纽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迫使西欧寻找新航路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8539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4933</TotalTime>
  <Words>3830</Words>
  <Application>Microsoft Macintosh PowerPoint</Application>
  <PresentationFormat>On-screen Show (4:3)</PresentationFormat>
  <Paragraphs>358</Paragraphs>
  <Slides>41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Office Theme</vt:lpstr>
      <vt:lpstr>Microsoft Word Document</vt:lpstr>
      <vt:lpstr>MathType 6.0 Equation</vt:lpstr>
      <vt:lpstr>从新检讨中国和西方的 历史定位： 兼论中国今后的发展战略</vt:lpstr>
      <vt:lpstr>经济研究的观察与思考</vt:lpstr>
      <vt:lpstr>（先）知彼（后）知己》 才能认清大局，抓住机遇</vt:lpstr>
      <vt:lpstr>一，发展战略和历史定位有何关系？ 中国失去的历史机遇</vt:lpstr>
      <vt:lpstr>理论创新：代谢增长论》史观经济学》挑战 索罗外生增长论（趋同）和罗默内生增长论（发散） 生物的物种竞争与技术的竞争淘汰 知识的本质：积累还是代谢</vt:lpstr>
      <vt:lpstr>历史上的演化树</vt:lpstr>
      <vt:lpstr>重新界定世界文明的主要中心</vt:lpstr>
      <vt:lpstr>世界中心和东西方相互作用</vt:lpstr>
      <vt:lpstr>世界中心变迁（1万年前到一次大战）</vt:lpstr>
      <vt:lpstr>Common Problems in Comparative Study</vt:lpstr>
      <vt:lpstr>观察国家实力的三个角度</vt:lpstr>
      <vt:lpstr>三种历史发展模式</vt:lpstr>
      <vt:lpstr>GDP迷雾：中国的世界地位和发展目标</vt:lpstr>
      <vt:lpstr>观察（麦迪森数据）</vt:lpstr>
      <vt:lpstr>从麦迪逊《千年经济史》看中国道路</vt:lpstr>
      <vt:lpstr>思考与估计</vt:lpstr>
      <vt:lpstr>二，中国崛起后对西方中心论的反思</vt:lpstr>
      <vt:lpstr>考古重新发现的历史</vt:lpstr>
      <vt:lpstr>检讨西方中心论的三个神话</vt:lpstr>
      <vt:lpstr>“反常”的观察：破解雅典神话</vt:lpstr>
      <vt:lpstr>追踪：希腊文化源自何处？ 答案：希腊文化学自近东</vt:lpstr>
      <vt:lpstr>质疑：西方文化是普世价值？</vt:lpstr>
      <vt:lpstr>质疑：西方中心论的历史依据 发现：历史上不存在希腊帝国/希腊化时代</vt:lpstr>
      <vt:lpstr>宣传战、造神、和等级地位： 从埃及、希腊到柏林</vt:lpstr>
      <vt:lpstr>重新考察李约瑟问题</vt:lpstr>
      <vt:lpstr>世界文明的稳定记录</vt:lpstr>
      <vt:lpstr>史观经济学</vt:lpstr>
      <vt:lpstr>亚当-斯密理论的内在矛盾和 新古典经济学的危机</vt:lpstr>
      <vt:lpstr>历史的观察：英国病和美国病</vt:lpstr>
      <vt:lpstr>大数原理（系统有N个组元） 组元越多，系统涨落幅度越小（风险对冲）</vt:lpstr>
      <vt:lpstr>问题出在金融中介和营销网络.   美国宏观金融指数的市场变动率（MV）和中介群落数（Nc） </vt:lpstr>
      <vt:lpstr>表V.  美国设备利用率和大宗商品价格的市场变动率（MV）和中介群落数（Nc）</vt:lpstr>
      <vt:lpstr>均衡价格的理想和 非均衡价格大幅变动的现实</vt:lpstr>
      <vt:lpstr>金融危机后（2009-14）中美产能利用率的比较（%） </vt:lpstr>
      <vt:lpstr>经济利润≠社会效益</vt:lpstr>
      <vt:lpstr>美国公司各产业按收入计算的利润率（%）</vt:lpstr>
      <vt:lpstr>现实市场：产业利润率无收敛趋势</vt:lpstr>
      <vt:lpstr>结论：中国和世界的未来</vt:lpstr>
      <vt:lpstr>宏观经济问题（IV）： 国民经济统计</vt:lpstr>
      <vt:lpstr>西方文献</vt:lpstr>
      <vt:lpstr>文献</vt:lpstr>
    </vt:vector>
  </TitlesOfParts>
  <Company>UT Austin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经济学创新的理论、现实和方法论基础</dc:title>
  <dc:creator>Ping Chen</dc:creator>
  <cp:lastModifiedBy>Ping Chen</cp:lastModifiedBy>
  <cp:revision>587</cp:revision>
  <dcterms:created xsi:type="dcterms:W3CDTF">2014-04-12T01:43:28Z</dcterms:created>
  <dcterms:modified xsi:type="dcterms:W3CDTF">2016-07-03T03:33:59Z</dcterms:modified>
</cp:coreProperties>
</file>