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1A57"/>
    <a:srgbClr val="7283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2958" y="96"/>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8"/>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334433-D87B-43CD-9A3D-C75F073E92AD}" type="datetimeFigureOut">
              <a:rPr lang="en-US" smtClean="0"/>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1857923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334433-D87B-43CD-9A3D-C75F073E92AD}" type="datetimeFigureOut">
              <a:rPr lang="en-US" smtClean="0"/>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3664575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8"/>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8" y="591398"/>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334433-D87B-43CD-9A3D-C75F073E92AD}" type="datetimeFigureOut">
              <a:rPr lang="en-US" smtClean="0"/>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631275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334433-D87B-43CD-9A3D-C75F073E92AD}" type="datetimeFigureOut">
              <a:rPr lang="en-US" smtClean="0"/>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723503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334433-D87B-43CD-9A3D-C75F073E92AD}" type="datetimeFigureOut">
              <a:rPr lang="en-US" smtClean="0"/>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423630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8" y="3441278"/>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8"/>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334433-D87B-43CD-9A3D-C75F073E92AD}" type="datetimeFigureOut">
              <a:rPr lang="en-US" smtClean="0"/>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701678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334433-D87B-43CD-9A3D-C75F073E92AD}" type="datetimeFigureOut">
              <a:rPr lang="en-US" smtClean="0"/>
              <a:t>9/1/2015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6499887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334433-D87B-43CD-9A3D-C75F073E92AD}" type="datetimeFigureOut">
              <a:rPr lang="en-US" smtClean="0"/>
              <a:t>9/1/2015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912565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334433-D87B-43CD-9A3D-C75F073E92AD}" type="datetimeFigureOut">
              <a:rPr lang="en-US" smtClean="0"/>
              <a:t>9/1/2015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196211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2"/>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334433-D87B-43CD-9A3D-C75F073E92AD}" type="datetimeFigureOut">
              <a:rPr lang="en-US" smtClean="0"/>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36065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8"/>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334433-D87B-43CD-9A3D-C75F073E92AD}" type="datetimeFigureOut">
              <a:rPr lang="en-US" smtClean="0"/>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98F2C2-03B0-4000-A1D4-B945559EE727}" type="slidenum">
              <a:rPr lang="en-US" smtClean="0"/>
              <a:t>‹#›</a:t>
            </a:fld>
            <a:endParaRPr lang="en-US"/>
          </a:p>
        </p:txBody>
      </p:sp>
    </p:spTree>
    <p:extLst>
      <p:ext uri="{BB962C8B-B14F-4D97-AF65-F5344CB8AC3E}">
        <p14:creationId xmlns:p14="http://schemas.microsoft.com/office/powerpoint/2010/main" val="116629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8"/>
          </a:xfrm>
          <a:prstGeom prst="rect">
            <a:avLst/>
          </a:prstGeom>
        </p:spPr>
        <p:txBody>
          <a:bodyPr vert="horz" lIns="91440" tIns="45720" rIns="91440" bIns="45720" rtlCol="0" anchor="ctr"/>
          <a:lstStyle>
            <a:lvl1pPr algn="l">
              <a:defRPr sz="1200">
                <a:solidFill>
                  <a:schemeClr val="tx1">
                    <a:tint val="75000"/>
                  </a:schemeClr>
                </a:solidFill>
              </a:defRPr>
            </a:lvl1pPr>
          </a:lstStyle>
          <a:p>
            <a:fld id="{39334433-D87B-43CD-9A3D-C75F073E92AD}" type="datetimeFigureOut">
              <a:rPr lang="en-US" smtClean="0"/>
              <a:t>9/1/2015</a:t>
            </a:fld>
            <a:endParaRPr lang="en-US"/>
          </a:p>
        </p:txBody>
      </p:sp>
      <p:sp>
        <p:nvSpPr>
          <p:cNvPr id="5" name="Footer Placeholder 4"/>
          <p:cNvSpPr>
            <a:spLocks noGrp="1"/>
          </p:cNvSpPr>
          <p:nvPr>
            <p:ph type="ftr" sz="quarter" idx="3"/>
          </p:nvPr>
        </p:nvSpPr>
        <p:spPr>
          <a:xfrm>
            <a:off x="2655570" y="9322648"/>
            <a:ext cx="2461260" cy="53551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8"/>
          </a:xfrm>
          <a:prstGeom prst="rect">
            <a:avLst/>
          </a:prstGeom>
        </p:spPr>
        <p:txBody>
          <a:bodyPr vert="horz" lIns="91440" tIns="45720" rIns="91440" bIns="45720" rtlCol="0" anchor="ctr"/>
          <a:lstStyle>
            <a:lvl1pPr algn="r">
              <a:defRPr sz="1200">
                <a:solidFill>
                  <a:schemeClr val="tx1">
                    <a:tint val="75000"/>
                  </a:schemeClr>
                </a:solidFill>
              </a:defRPr>
            </a:lvl1pPr>
          </a:lstStyle>
          <a:p>
            <a:fld id="{7498F2C2-03B0-4000-A1D4-B945559EE727}" type="slidenum">
              <a:rPr lang="en-US" smtClean="0"/>
              <a:t>‹#›</a:t>
            </a:fld>
            <a:endParaRPr lang="en-US"/>
          </a:p>
        </p:txBody>
      </p:sp>
    </p:spTree>
    <p:extLst>
      <p:ext uri="{BB962C8B-B14F-4D97-AF65-F5344CB8AC3E}">
        <p14:creationId xmlns:p14="http://schemas.microsoft.com/office/powerpoint/2010/main" val="3903045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1" y="228601"/>
            <a:ext cx="7315200" cy="9601200"/>
          </a:xfrm>
          <a:prstGeom prst="rect">
            <a:avLst/>
          </a:prstGeom>
          <a:solidFill>
            <a:schemeClr val="bg1"/>
          </a:solidFill>
          <a:ln w="76200">
            <a:solidFill>
              <a:srgbClr val="001A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t>Mr. Richard </a:t>
            </a:r>
            <a:r>
              <a:rPr lang="en-US" sz="2800" dirty="0" smtClean="0"/>
              <a:t>G. Newell is Professor of </a:t>
            </a:r>
            <a:r>
              <a:rPr lang="en-US" sz="2800" dirty="0"/>
              <a:t>Energy and Environmental Economics at the Nicholas School of the Environment, Duke University and Director of the Duke University Energy Initiative. In 2009, he was confirmed by the Senate as the head of the U.S. Energy Information Administration (EIA), the agency responsible for official U.S. government energy statistics and analysis, where he served until 2011. Mr. Newell has also served as the Senior </a:t>
            </a:r>
            <a:r>
              <a:rPr lang="en-US" sz="2800" dirty="0" smtClean="0"/>
              <a:t>Economist energy </a:t>
            </a:r>
            <a:r>
              <a:rPr lang="en-US" sz="2800" dirty="0"/>
              <a:t>and environment on the President's Council of Economic Advisors. He is on the Board of Directors and is a University Fellow of Resources for the Future, where he was previously a Senior Fellow. He is a Research associate of the National Bureau of Economic Research and has provided expert advice and consulted with many private, governmental, non-governmental, and international institutions </a:t>
            </a:r>
            <a:endParaRPr lang="en-US" sz="2800" b="1" dirty="0">
              <a:latin typeface="Garamond" panose="02020404030301010803" pitchFamily="18" charset="0"/>
            </a:endParaRPr>
          </a:p>
        </p:txBody>
      </p:sp>
      <p:sp>
        <p:nvSpPr>
          <p:cNvPr id="5" name="TextBox 4"/>
          <p:cNvSpPr txBox="1"/>
          <p:nvPr/>
        </p:nvSpPr>
        <p:spPr>
          <a:xfrm>
            <a:off x="228600" y="381000"/>
            <a:ext cx="7181850" cy="1661993"/>
          </a:xfrm>
          <a:prstGeom prst="rect">
            <a:avLst/>
          </a:prstGeom>
          <a:noFill/>
        </p:spPr>
        <p:txBody>
          <a:bodyPr wrap="square" rtlCol="0">
            <a:spAutoFit/>
          </a:bodyPr>
          <a:lstStyle/>
          <a:p>
            <a:pPr algn="ctr"/>
            <a:r>
              <a:rPr lang="zh-CN" altLang="en-US" sz="3200" b="1" dirty="0" smtClean="0">
                <a:solidFill>
                  <a:srgbClr val="000090"/>
                </a:solidFill>
                <a:latin typeface="华文细黑"/>
                <a:ea typeface="华文细黑"/>
                <a:cs typeface="华文细黑"/>
              </a:rPr>
              <a:t>学 术 报 告</a:t>
            </a:r>
            <a:endParaRPr lang="en-US" altLang="zh-CN" sz="3200" b="1" dirty="0" smtClean="0">
              <a:solidFill>
                <a:srgbClr val="000090"/>
              </a:solidFill>
              <a:latin typeface="华文细黑"/>
              <a:ea typeface="华文细黑"/>
              <a:cs typeface="华文细黑"/>
            </a:endParaRPr>
          </a:p>
          <a:p>
            <a:pPr algn="ctr"/>
            <a:endParaRPr lang="en-US" altLang="zh-CN" sz="600" b="1" dirty="0" smtClean="0">
              <a:solidFill>
                <a:srgbClr val="000090"/>
              </a:solidFill>
              <a:latin typeface="Interstate Bold" pitchFamily="50" charset="0"/>
            </a:endParaRPr>
          </a:p>
          <a:p>
            <a:pPr algn="ctr"/>
            <a:r>
              <a:rPr lang="en-US" sz="3200" b="1" dirty="0" smtClean="0">
                <a:solidFill>
                  <a:srgbClr val="000090"/>
                </a:solidFill>
              </a:rPr>
              <a:t>COMPARING</a:t>
            </a:r>
            <a:r>
              <a:rPr lang="zh-CN" altLang="en-US" sz="3200" b="1" dirty="0" smtClean="0">
                <a:solidFill>
                  <a:srgbClr val="000090"/>
                </a:solidFill>
              </a:rPr>
              <a:t> </a:t>
            </a:r>
            <a:r>
              <a:rPr lang="en-US" altLang="zh-CN" sz="3200" b="1" dirty="0" smtClean="0">
                <a:solidFill>
                  <a:srgbClr val="000090"/>
                </a:solidFill>
              </a:rPr>
              <a:t>EMISSIONS</a:t>
            </a:r>
            <a:r>
              <a:rPr lang="zh-CN" altLang="en-US" sz="3200" b="1" dirty="0" smtClean="0">
                <a:solidFill>
                  <a:srgbClr val="000090"/>
                </a:solidFill>
              </a:rPr>
              <a:t> </a:t>
            </a:r>
            <a:r>
              <a:rPr lang="en-US" altLang="zh-CN" sz="3200" b="1" dirty="0" smtClean="0">
                <a:solidFill>
                  <a:srgbClr val="000090"/>
                </a:solidFill>
              </a:rPr>
              <a:t>MITIGATION</a:t>
            </a:r>
            <a:r>
              <a:rPr lang="zh-CN" altLang="en-US" sz="3200" b="1" dirty="0" smtClean="0">
                <a:solidFill>
                  <a:srgbClr val="000090"/>
                </a:solidFill>
              </a:rPr>
              <a:t> </a:t>
            </a:r>
            <a:r>
              <a:rPr lang="en-US" altLang="zh-CN" sz="3200" b="1" dirty="0" smtClean="0">
                <a:solidFill>
                  <a:srgbClr val="000090"/>
                </a:solidFill>
              </a:rPr>
              <a:t>EFFORTS</a:t>
            </a:r>
            <a:r>
              <a:rPr lang="zh-CN" altLang="en-US" sz="3200" b="1" dirty="0" smtClean="0">
                <a:solidFill>
                  <a:srgbClr val="000090"/>
                </a:solidFill>
              </a:rPr>
              <a:t> </a:t>
            </a:r>
            <a:r>
              <a:rPr lang="en-US" altLang="zh-CN" sz="3200" b="1" dirty="0" smtClean="0">
                <a:solidFill>
                  <a:srgbClr val="000090"/>
                </a:solidFill>
              </a:rPr>
              <a:t>ACROSS</a:t>
            </a:r>
            <a:r>
              <a:rPr lang="zh-CN" altLang="en-US" sz="3200" b="1" dirty="0" smtClean="0">
                <a:solidFill>
                  <a:srgbClr val="000090"/>
                </a:solidFill>
              </a:rPr>
              <a:t> </a:t>
            </a:r>
            <a:r>
              <a:rPr lang="en-US" altLang="zh-CN" sz="3200" b="1" dirty="0" smtClean="0">
                <a:solidFill>
                  <a:srgbClr val="000090"/>
                </a:solidFill>
              </a:rPr>
              <a:t>COUNTRIES</a:t>
            </a:r>
            <a:endParaRPr lang="en-US" altLang="zh-CN" sz="2000" b="1" dirty="0" smtClean="0">
              <a:solidFill>
                <a:srgbClr val="000090"/>
              </a:solidFill>
              <a:latin typeface="Interstate Bold" pitchFamily="50" charset="0"/>
            </a:endParaRPr>
          </a:p>
        </p:txBody>
      </p:sp>
      <p:pic>
        <p:nvPicPr>
          <p:cNvPr id="1027" name="Picture 3" descr="S:\energy\Communications\IMAGE LIBRARY\General - DONE\Generic Machinery-Facilities - DONE\2012 Nich field trips - DONE\L1070622.jpg"/>
          <p:cNvPicPr>
            <a:picLocks noChangeAspect="1" noChangeArrowheads="1"/>
          </p:cNvPicPr>
          <p:nvPr/>
        </p:nvPicPr>
        <p:blipFill rotWithShape="1">
          <a:blip r:embed="rId2" cstate="print">
            <a:alphaModFix amt="62000"/>
            <a:extLst>
              <a:ext uri="{BEBA8EAE-BF5A-486C-A8C5-ECC9F3942E4B}">
                <a14:imgProps xmlns:a14="http://schemas.microsoft.com/office/drawing/2010/main">
                  <a14:imgLayer r:embed="rId3">
                    <a14:imgEffect>
                      <a14:colorTemperature colorTemp="5300"/>
                    </a14:imgEffect>
                  </a14:imgLayer>
                </a14:imgProps>
              </a:ext>
              <a:ext uri="{28A0092B-C50C-407E-A947-70E740481C1C}">
                <a14:useLocalDpi xmlns:a14="http://schemas.microsoft.com/office/drawing/2010/main" val="0"/>
              </a:ext>
            </a:extLst>
          </a:blip>
          <a:srcRect t="8623" r="-182" b="17264"/>
          <a:stretch/>
        </p:blipFill>
        <p:spPr bwMode="auto">
          <a:xfrm>
            <a:off x="381000" y="2022182"/>
            <a:ext cx="7010401" cy="2510631"/>
          </a:xfrm>
          <a:prstGeom prst="rect">
            <a:avLst/>
          </a:prstGeom>
          <a:noFill/>
          <a:ln w="3175">
            <a:solidFill>
              <a:schemeClr val="bg1"/>
            </a:solidFill>
          </a:ln>
          <a:extLst>
            <a:ext uri="{909E8E84-426E-40dd-AFC4-6F175D3DCCD1}">
              <a14:hiddenFill xmlns:a14="http://schemas.microsoft.com/office/drawing/2010/main" xmlns="">
                <a:solidFill>
                  <a:srgbClr val="FFFFFF"/>
                </a:solidFill>
              </a14:hiddenFill>
            </a:ext>
          </a:extLst>
        </p:spPr>
      </p:pic>
      <p:sp>
        <p:nvSpPr>
          <p:cNvPr id="8" name="TextBox 7"/>
          <p:cNvSpPr txBox="1"/>
          <p:nvPr/>
        </p:nvSpPr>
        <p:spPr>
          <a:xfrm>
            <a:off x="685800" y="3810000"/>
            <a:ext cx="6553200" cy="707886"/>
          </a:xfrm>
          <a:prstGeom prst="rect">
            <a:avLst/>
          </a:prstGeom>
          <a:noFill/>
        </p:spPr>
        <p:txBody>
          <a:bodyPr wrap="square" rtlCol="0">
            <a:spAutoFit/>
          </a:bodyPr>
          <a:lstStyle/>
          <a:p>
            <a:r>
              <a:rPr lang="en-US" altLang="zh-CN" sz="2000" b="1" dirty="0">
                <a:solidFill>
                  <a:srgbClr val="001A57"/>
                </a:solidFill>
                <a:latin typeface="Garamond"/>
                <a:cs typeface="Garamond"/>
              </a:rPr>
              <a:t>10</a:t>
            </a:r>
            <a:r>
              <a:rPr lang="en-US" sz="2000" b="1" dirty="0">
                <a:solidFill>
                  <a:srgbClr val="001A57"/>
                </a:solidFill>
                <a:latin typeface="Garamond"/>
                <a:cs typeface="Garamond"/>
              </a:rPr>
              <a:t>:30-</a:t>
            </a:r>
            <a:r>
              <a:rPr lang="en-US" altLang="zh-CN" sz="2000" b="1" dirty="0">
                <a:solidFill>
                  <a:srgbClr val="001A57"/>
                </a:solidFill>
                <a:latin typeface="Garamond"/>
                <a:cs typeface="Garamond"/>
              </a:rPr>
              <a:t>11</a:t>
            </a:r>
            <a:r>
              <a:rPr lang="en-US" sz="2000" b="1" dirty="0">
                <a:solidFill>
                  <a:srgbClr val="001A57"/>
                </a:solidFill>
                <a:latin typeface="Garamond"/>
                <a:cs typeface="Garamond"/>
              </a:rPr>
              <a:t>:30 </a:t>
            </a:r>
            <a:r>
              <a:rPr lang="en-US" sz="2000" b="1" dirty="0" smtClean="0">
                <a:solidFill>
                  <a:srgbClr val="001A57"/>
                </a:solidFill>
                <a:latin typeface="Garamond"/>
                <a:cs typeface="Garamond"/>
              </a:rPr>
              <a:t>a.m</a:t>
            </a:r>
            <a:r>
              <a:rPr lang="en-US" sz="2000" b="1" dirty="0">
                <a:solidFill>
                  <a:srgbClr val="001A57"/>
                </a:solidFill>
                <a:latin typeface="Garamond"/>
                <a:cs typeface="Garamond"/>
              </a:rPr>
              <a:t>. | Sept. </a:t>
            </a:r>
            <a:r>
              <a:rPr lang="en-US" altLang="zh-CN" sz="2000" b="1" dirty="0">
                <a:solidFill>
                  <a:srgbClr val="001A57"/>
                </a:solidFill>
                <a:latin typeface="Garamond"/>
                <a:cs typeface="Garamond"/>
              </a:rPr>
              <a:t>8</a:t>
            </a:r>
            <a:r>
              <a:rPr lang="en-US" sz="2000" b="1" dirty="0">
                <a:solidFill>
                  <a:srgbClr val="001A57"/>
                </a:solidFill>
                <a:latin typeface="Garamond"/>
                <a:cs typeface="Garamond"/>
              </a:rPr>
              <a:t> | </a:t>
            </a:r>
          </a:p>
          <a:p>
            <a:r>
              <a:rPr lang="en-US" sz="2000" b="1" dirty="0">
                <a:solidFill>
                  <a:srgbClr val="001A57"/>
                </a:solidFill>
                <a:latin typeface="Garamond"/>
                <a:cs typeface="Garamond"/>
              </a:rPr>
              <a:t>Room 512</a:t>
            </a:r>
            <a:r>
              <a:rPr lang="en-US" altLang="zh-CN" sz="2000" b="1" dirty="0">
                <a:solidFill>
                  <a:srgbClr val="001A57"/>
                </a:solidFill>
                <a:latin typeface="Garamond"/>
                <a:cs typeface="Garamond"/>
              </a:rPr>
              <a:t>,</a:t>
            </a:r>
            <a:r>
              <a:rPr lang="en-US" sz="2000" b="1" dirty="0">
                <a:solidFill>
                  <a:srgbClr val="001A57"/>
                </a:solidFill>
                <a:latin typeface="Garamond"/>
                <a:cs typeface="Garamond"/>
              </a:rPr>
              <a:t> National School of Development</a:t>
            </a:r>
            <a:endParaRPr lang="en-US" sz="2000" b="1" dirty="0">
              <a:solidFill>
                <a:srgbClr val="001A57"/>
              </a:solidFill>
              <a:latin typeface="Garamond"/>
              <a:cs typeface="Garamond"/>
            </a:endParaRPr>
          </a:p>
        </p:txBody>
      </p:sp>
      <p:sp>
        <p:nvSpPr>
          <p:cNvPr id="6" name="TextBox 5"/>
          <p:cNvSpPr txBox="1"/>
          <p:nvPr/>
        </p:nvSpPr>
        <p:spPr>
          <a:xfrm>
            <a:off x="1752600" y="2133600"/>
            <a:ext cx="5562600" cy="1892826"/>
          </a:xfrm>
          <a:prstGeom prst="rect">
            <a:avLst/>
          </a:prstGeom>
          <a:noFill/>
        </p:spPr>
        <p:txBody>
          <a:bodyPr wrap="square" rtlCol="0">
            <a:spAutoFit/>
          </a:bodyPr>
          <a:lstStyle/>
          <a:p>
            <a:pPr lvl="1">
              <a:lnSpc>
                <a:spcPct val="130000"/>
              </a:lnSpc>
            </a:pPr>
            <a:r>
              <a:rPr lang="en-US" b="1" dirty="0" smtClean="0">
                <a:solidFill>
                  <a:srgbClr val="001A57"/>
                </a:solidFill>
                <a:latin typeface="Interstate Bold" pitchFamily="50" charset="0"/>
              </a:rPr>
              <a:t>Billy </a:t>
            </a:r>
            <a:r>
              <a:rPr lang="en-US" b="1" dirty="0" err="1" smtClean="0">
                <a:solidFill>
                  <a:srgbClr val="001A57"/>
                </a:solidFill>
                <a:latin typeface="Interstate Bold" pitchFamily="50" charset="0"/>
              </a:rPr>
              <a:t>Pizer</a:t>
            </a:r>
            <a:r>
              <a:rPr lang="zh-CN" altLang="en-US" b="1" dirty="0" smtClean="0">
                <a:solidFill>
                  <a:srgbClr val="001A57"/>
                </a:solidFill>
                <a:latin typeface="Interstate Bold" pitchFamily="50" charset="0"/>
              </a:rPr>
              <a:t>,</a:t>
            </a:r>
            <a:r>
              <a:rPr lang="en-US" dirty="0">
                <a:solidFill>
                  <a:srgbClr val="001A57"/>
                </a:solidFill>
                <a:latin typeface="Interstate Bold" pitchFamily="50" charset="0"/>
              </a:rPr>
              <a:t> </a:t>
            </a:r>
            <a:r>
              <a:rPr lang="en-US" b="1" dirty="0">
                <a:solidFill>
                  <a:srgbClr val="001A57"/>
                </a:solidFill>
                <a:latin typeface="Interstate Bold" pitchFamily="50" charset="0"/>
              </a:rPr>
              <a:t>Duke </a:t>
            </a:r>
            <a:r>
              <a:rPr lang="en-US" b="1" dirty="0" smtClean="0">
                <a:solidFill>
                  <a:srgbClr val="001A57"/>
                </a:solidFill>
                <a:latin typeface="Interstate Bold" pitchFamily="50" charset="0"/>
              </a:rPr>
              <a:t>University</a:t>
            </a:r>
          </a:p>
          <a:p>
            <a:pPr lvl="1">
              <a:lnSpc>
                <a:spcPct val="130000"/>
              </a:lnSpc>
            </a:pPr>
            <a:r>
              <a:rPr lang="en-US" i="1" dirty="0">
                <a:solidFill>
                  <a:srgbClr val="001A57"/>
                </a:solidFill>
                <a:latin typeface="Interstate Bold" pitchFamily="50" charset="0"/>
              </a:rPr>
              <a:t>Professor in the Sanford School of Public </a:t>
            </a:r>
            <a:r>
              <a:rPr lang="en-US" i="1" dirty="0" smtClean="0">
                <a:solidFill>
                  <a:srgbClr val="001A57"/>
                </a:solidFill>
                <a:latin typeface="Interstate Bold" pitchFamily="50" charset="0"/>
              </a:rPr>
              <a:t>Policy and </a:t>
            </a:r>
            <a:r>
              <a:rPr lang="en-US" i="1" dirty="0" smtClean="0">
                <a:solidFill>
                  <a:srgbClr val="001A57"/>
                </a:solidFill>
                <a:latin typeface="Interstate Bold" pitchFamily="50" charset="0"/>
              </a:rPr>
              <a:t>Faculty </a:t>
            </a:r>
            <a:r>
              <a:rPr lang="en-US" i="1" dirty="0">
                <a:solidFill>
                  <a:srgbClr val="001A57"/>
                </a:solidFill>
                <a:latin typeface="Interstate Bold" pitchFamily="50" charset="0"/>
              </a:rPr>
              <a:t>Fellow at the Nicholas Institute for Environmental Policy Solutions</a:t>
            </a:r>
          </a:p>
        </p:txBody>
      </p:sp>
      <p:sp>
        <p:nvSpPr>
          <p:cNvPr id="12" name="TextBox 11"/>
          <p:cNvSpPr txBox="1"/>
          <p:nvPr/>
        </p:nvSpPr>
        <p:spPr>
          <a:xfrm>
            <a:off x="381000" y="4648200"/>
            <a:ext cx="7010400" cy="5016758"/>
          </a:xfrm>
          <a:prstGeom prst="rect">
            <a:avLst/>
          </a:prstGeom>
          <a:solidFill>
            <a:schemeClr val="tx2">
              <a:lumMod val="10000"/>
              <a:lumOff val="90000"/>
            </a:schemeClr>
          </a:solidFill>
        </p:spPr>
        <p:txBody>
          <a:bodyPr wrap="square" rtlCol="0">
            <a:spAutoFit/>
          </a:bodyPr>
          <a:lstStyle/>
          <a:p>
            <a:pPr indent="457200"/>
            <a:r>
              <a:rPr lang="en-US" sz="1400" dirty="0" smtClean="0">
                <a:latin typeface="Garamond"/>
                <a:cs typeface="Garamond"/>
              </a:rPr>
              <a:t>Prof. Billy </a:t>
            </a:r>
            <a:r>
              <a:rPr lang="en-US" sz="1400" dirty="0" err="1">
                <a:latin typeface="Garamond"/>
                <a:cs typeface="Garamond"/>
              </a:rPr>
              <a:t>Pizer</a:t>
            </a:r>
            <a:r>
              <a:rPr lang="en-US" sz="1400" dirty="0">
                <a:latin typeface="Garamond"/>
                <a:cs typeface="Garamond"/>
              </a:rPr>
              <a:t> holds joint appointments as professor in the Sanford School of Public Policy at Duke University and as a faculty fellow in the Nicholas Institute for Environmental Policy Solutions. </a:t>
            </a:r>
            <a:r>
              <a:rPr lang="en-US" sz="1400" dirty="0" smtClean="0">
                <a:latin typeface="Garamond"/>
                <a:cs typeface="Garamond"/>
              </a:rPr>
              <a:t>His </a:t>
            </a:r>
            <a:r>
              <a:rPr lang="en-US" sz="1400" dirty="0">
                <a:latin typeface="Garamond"/>
                <a:cs typeface="Garamond"/>
              </a:rPr>
              <a:t>current research examines how public policies to promote clean energy can effectively leverage private sector investments, how environmental regulation and climate policy can affect production costs and competitiveness, and how the design of market-based environmental policies can be improved.  From 2008 until 2011, he was Deputy Assistant Secretary for Environment and Energy at the U.S. Department of the Treasury, overseeing Treasury’s role in the domestic and international environment and energy agenda of the United States. Prior to that, he was a researcher at Resources for the Future for more than a decade. </a:t>
            </a:r>
            <a:endParaRPr lang="en-US" sz="1400" dirty="0" smtClean="0">
              <a:latin typeface="Garamond"/>
              <a:cs typeface="Garamond"/>
            </a:endParaRPr>
          </a:p>
          <a:p>
            <a:pPr indent="457200"/>
            <a:endParaRPr lang="en-US" sz="1400" dirty="0" smtClean="0">
              <a:latin typeface="Garamond"/>
              <a:cs typeface="Garamond"/>
            </a:endParaRPr>
          </a:p>
          <a:p>
            <a:r>
              <a:rPr lang="en-US" sz="1500" b="1" dirty="0" smtClean="0">
                <a:latin typeface="Garamond"/>
                <a:cs typeface="Garamond"/>
              </a:rPr>
              <a:t>Abstract:</a:t>
            </a:r>
          </a:p>
          <a:p>
            <a:pPr indent="457200"/>
            <a:r>
              <a:rPr lang="en-US" sz="1500" dirty="0">
                <a:latin typeface="Garamond"/>
                <a:cs typeface="Garamond"/>
              </a:rPr>
              <a:t>A natural outcome of the emerging pledge and review approach to international climate change policy is the interest in comparing mitigation efforts among countries. Domestic publics and stakeholders will have an interest in knowing if peer countries are undertaking (or planning to undertake) comparable efforts in mitigating their greenhouse gas emissions. Moreover, if the aggregate efforts are considered inadequate in addressing the risks posed by climate change, then this will likely prompt a broader interest in identifying those countries where greater efforts are arguably warranted based on comparison with their peers. Both assessments require metrics of efforts and comparisons among countries. </a:t>
            </a:r>
            <a:r>
              <a:rPr lang="en-US" sz="1500" dirty="0" smtClean="0">
                <a:latin typeface="Garamond"/>
                <a:cs typeface="Garamond"/>
              </a:rPr>
              <a:t>This study proposes </a:t>
            </a:r>
            <a:r>
              <a:rPr lang="en-US" sz="1500" dirty="0">
                <a:latin typeface="Garamond"/>
                <a:cs typeface="Garamond"/>
              </a:rPr>
              <a:t>a framework for such an exercise, </a:t>
            </a:r>
            <a:r>
              <a:rPr lang="en-US" sz="1500" dirty="0" smtClean="0">
                <a:latin typeface="Garamond"/>
                <a:cs typeface="Garamond"/>
              </a:rPr>
              <a:t>and presents </a:t>
            </a:r>
            <a:r>
              <a:rPr lang="en-US" sz="1500" dirty="0">
                <a:latin typeface="Garamond"/>
                <a:cs typeface="Garamond"/>
              </a:rPr>
              <a:t>a template for organizing metrics on mitigation efforts, for both ex ante and ex post review. </a:t>
            </a:r>
            <a:endParaRPr lang="en-US" sz="1500" dirty="0" smtClean="0">
              <a:latin typeface="Garamond"/>
              <a:cs typeface="Garamond"/>
            </a:endParaRPr>
          </a:p>
          <a:p>
            <a:pPr indent="457200"/>
            <a:endParaRPr lang="en-US" sz="1500" dirty="0">
              <a:latin typeface="Garamond"/>
              <a:cs typeface="Garamond"/>
            </a:endParaRPr>
          </a:p>
        </p:txBody>
      </p:sp>
      <p:pic>
        <p:nvPicPr>
          <p:cNvPr id="2" name="Picture 1" descr="028112_pizer005.jpg"/>
          <p:cNvPicPr>
            <a:picLocks noChangeAspect="1"/>
          </p:cNvPicPr>
          <p:nvPr/>
        </p:nvPicPr>
        <p:blipFill rotWithShape="1">
          <a:blip r:embed="rId4" cstate="print">
            <a:extLst>
              <a:ext uri="{28A0092B-C50C-407E-A947-70E740481C1C}">
                <a14:useLocalDpi xmlns:a14="http://schemas.microsoft.com/office/drawing/2010/main" val="0"/>
              </a:ext>
            </a:extLst>
          </a:blip>
          <a:srcRect l="5913" t="3454" r="786" b="20268"/>
          <a:stretch/>
        </p:blipFill>
        <p:spPr>
          <a:xfrm>
            <a:off x="838200" y="2209800"/>
            <a:ext cx="1233063" cy="1512187"/>
          </a:xfrm>
          <a:prstGeom prst="rect">
            <a:avLst/>
          </a:prstGeom>
          <a:ln>
            <a:solidFill>
              <a:schemeClr val="tx1"/>
            </a:solidFill>
          </a:ln>
        </p:spPr>
      </p:pic>
    </p:spTree>
    <p:extLst>
      <p:ext uri="{BB962C8B-B14F-4D97-AF65-F5344CB8AC3E}">
        <p14:creationId xmlns:p14="http://schemas.microsoft.com/office/powerpoint/2010/main" val="81047826"/>
      </p:ext>
    </p:extLst>
  </p:cSld>
  <p:clrMapOvr>
    <a:masterClrMapping/>
  </p:clrMapOvr>
</p:sld>
</file>

<file path=ppt/theme/theme1.xml><?xml version="1.0" encoding="utf-8"?>
<a:theme xmlns:a="http://schemas.openxmlformats.org/drawingml/2006/main" name="Office Theme">
  <a:themeElements>
    <a:clrScheme name="Duke_Color_Palette">
      <a:dk1>
        <a:srgbClr val="1A1A1A"/>
      </a:dk1>
      <a:lt1>
        <a:srgbClr val="FFFFFF"/>
      </a:lt1>
      <a:dk2>
        <a:srgbClr val="001A39"/>
      </a:dk2>
      <a:lt2>
        <a:srgbClr val="FFFFFF"/>
      </a:lt2>
      <a:accent1>
        <a:srgbClr val="62564B"/>
      </a:accent1>
      <a:accent2>
        <a:srgbClr val="CC2100"/>
      </a:accent2>
      <a:accent3>
        <a:srgbClr val="F06305"/>
      </a:accent3>
      <a:accent4>
        <a:srgbClr val="0724A4"/>
      </a:accent4>
      <a:accent5>
        <a:srgbClr val="4D005E"/>
      </a:accent5>
      <a:accent6>
        <a:srgbClr val="485302"/>
      </a:accent6>
      <a:hlink>
        <a:srgbClr val="003DB5"/>
      </a:hlink>
      <a:folHlink>
        <a:srgbClr val="003FD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207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宋体</vt:lpstr>
      <vt:lpstr>Arial</vt:lpstr>
      <vt:lpstr>Calibri</vt:lpstr>
      <vt:lpstr>Garamond</vt:lpstr>
      <vt:lpstr>Interstate Bold</vt:lpstr>
      <vt:lpstr>华文细黑</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Margaret Lillard</dc:creator>
  <cp:lastModifiedBy>Billy Pizer</cp:lastModifiedBy>
  <cp:revision>18</cp:revision>
  <dcterms:created xsi:type="dcterms:W3CDTF">2015-08-27T20:01:33Z</dcterms:created>
  <dcterms:modified xsi:type="dcterms:W3CDTF">2015-09-01T17:29:37Z</dcterms:modified>
</cp:coreProperties>
</file>