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3" r:id="rId3"/>
    <p:sldId id="264" r:id="rId5"/>
    <p:sldId id="266" r:id="rId6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9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71.xml"/><Relationship Id="rId10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77.xml"/><Relationship Id="rId7" Type="http://schemas.openxmlformats.org/officeDocument/2006/relationships/image" Target="../media/image4.png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90.xml"/><Relationship Id="rId16" Type="http://schemas.openxmlformats.org/officeDocument/2006/relationships/tags" Target="../tags/tag89.xml"/><Relationship Id="rId15" Type="http://schemas.openxmlformats.org/officeDocument/2006/relationships/tags" Target="../tags/tag88.xml"/><Relationship Id="rId14" Type="http://schemas.openxmlformats.org/officeDocument/2006/relationships/tags" Target="../tags/tag87.xml"/><Relationship Id="rId13" Type="http://schemas.openxmlformats.org/officeDocument/2006/relationships/tags" Target="../tags/tag86.xml"/><Relationship Id="rId12" Type="http://schemas.openxmlformats.org/officeDocument/2006/relationships/tags" Target="../tags/tag85.xml"/><Relationship Id="rId11" Type="http://schemas.openxmlformats.org/officeDocument/2006/relationships/tags" Target="../tags/tag84.xml"/><Relationship Id="rId10" Type="http://schemas.openxmlformats.org/officeDocument/2006/relationships/tags" Target="../tags/tag83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390775" y="0"/>
            <a:ext cx="6950710" cy="6856730"/>
            <a:chOff x="3765" y="0"/>
            <a:chExt cx="10946" cy="10798"/>
          </a:xfrm>
        </p:grpSpPr>
        <p:grpSp>
          <p:nvGrpSpPr>
            <p:cNvPr id="17" name="组合 16"/>
            <p:cNvGrpSpPr/>
            <p:nvPr/>
          </p:nvGrpSpPr>
          <p:grpSpPr>
            <a:xfrm rot="0">
              <a:off x="3765" y="0"/>
              <a:ext cx="10947" cy="10798"/>
              <a:chOff x="3815" y="2"/>
              <a:chExt cx="10799" cy="10798"/>
            </a:xfrm>
          </p:grpSpPr>
          <p:pic>
            <p:nvPicPr>
              <p:cNvPr id="4" name="图片 3" descr="D:/BaiduSyncdisk/论文&amp;课题组/0-0-003论文-Network_effect/202404版本实证/经济学季刊/经济学季刊刊用修改/2024-00108_数据/2024-00108-复现代码及数据/本文主要回归和模拟部分-stata/图1-a.png图1-a"/>
              <p:cNvPicPr>
                <a:picLocks noChangeAspect="1"/>
              </p:cNvPicPr>
              <p:nvPr/>
            </p:nvPicPr>
            <p:blipFill>
              <a:blip r:embed="rId1"/>
              <a:srcRect l="-5" t="5" r="5" b="5"/>
              <a:stretch>
                <a:fillRect/>
              </a:stretch>
            </p:blipFill>
            <p:spPr>
              <a:xfrm>
                <a:off x="3815" y="2"/>
                <a:ext cx="10799" cy="10798"/>
              </a:xfrm>
              <a:prstGeom prst="rect">
                <a:avLst/>
              </a:prstGeom>
            </p:spPr>
          </p:pic>
          <p:grpSp>
            <p:nvGrpSpPr>
              <p:cNvPr id="10" name="组合 9"/>
              <p:cNvGrpSpPr/>
              <p:nvPr/>
            </p:nvGrpSpPr>
            <p:grpSpPr>
              <a:xfrm>
                <a:off x="10664" y="696"/>
                <a:ext cx="3188" cy="2549"/>
                <a:chOff x="10664" y="696"/>
                <a:chExt cx="3188" cy="2549"/>
              </a:xfrm>
            </p:grpSpPr>
            <p:cxnSp>
              <p:nvCxnSpPr>
                <p:cNvPr id="5" name="直接箭头连接符 4"/>
                <p:cNvCxnSpPr/>
                <p:nvPr/>
              </p:nvCxnSpPr>
              <p:spPr>
                <a:xfrm>
                  <a:off x="10664" y="3237"/>
                  <a:ext cx="681" cy="8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prstDash val="sysDot"/>
                  <a:tailEnd type="arrow" w="med" len="med"/>
                </a:ln>
              </p:spPr>
              <p:style>
                <a:lnRef idx="1">
                  <a:schemeClr val="accent5"/>
                </a:lnRef>
                <a:fillRef idx="0">
                  <a:schemeClr val="accent5"/>
                </a:fillRef>
                <a:effectRef idx="0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直接箭头连接符 5"/>
                <p:cNvCxnSpPr/>
                <p:nvPr>
                  <p:custDataLst>
                    <p:tags r:id="rId2"/>
                  </p:custDataLst>
                </p:nvPr>
              </p:nvCxnSpPr>
              <p:spPr>
                <a:xfrm flipV="1">
                  <a:off x="11345" y="1382"/>
                  <a:ext cx="1718" cy="64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prstDash val="sysDot"/>
                  <a:tailEnd type="arrow" w="med" len="med"/>
                </a:ln>
              </p:spPr>
              <p:style>
                <a:lnRef idx="1">
                  <a:schemeClr val="accent5"/>
                </a:lnRef>
                <a:fillRef idx="0">
                  <a:schemeClr val="accent5"/>
                </a:fillRef>
                <a:effectRef idx="0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直接箭头连接符 6"/>
                <p:cNvCxnSpPr/>
                <p:nvPr/>
              </p:nvCxnSpPr>
              <p:spPr>
                <a:xfrm flipH="1" flipV="1">
                  <a:off x="11335" y="1518"/>
                  <a:ext cx="18" cy="1600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prstDash val="sysDot"/>
                  <a:tailEnd type="arrow" w="med" len="med"/>
                </a:ln>
              </p:spPr>
              <p:style>
                <a:lnRef idx="1">
                  <a:schemeClr val="accent5"/>
                </a:lnRef>
                <a:fillRef idx="0">
                  <a:schemeClr val="accent5"/>
                </a:fillRef>
                <a:effectRef idx="0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箭头连接符 7"/>
                <p:cNvCxnSpPr/>
                <p:nvPr>
                  <p:custDataLst>
                    <p:tags r:id="rId3"/>
                  </p:custDataLst>
                </p:nvPr>
              </p:nvCxnSpPr>
              <p:spPr>
                <a:xfrm flipV="1">
                  <a:off x="13070" y="696"/>
                  <a:ext cx="1" cy="705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prstDash val="sysDot"/>
                  <a:tailEnd type="arrow" w="med" len="med"/>
                </a:ln>
              </p:spPr>
              <p:style>
                <a:lnRef idx="1">
                  <a:schemeClr val="accent5"/>
                </a:lnRef>
                <a:fillRef idx="0">
                  <a:schemeClr val="accent5"/>
                </a:fillRef>
                <a:effectRef idx="0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直接箭头连接符 8"/>
                <p:cNvCxnSpPr/>
                <p:nvPr>
                  <p:custDataLst>
                    <p:tags r:id="rId4"/>
                  </p:custDataLst>
                </p:nvPr>
              </p:nvCxnSpPr>
              <p:spPr>
                <a:xfrm flipV="1">
                  <a:off x="13071" y="701"/>
                  <a:ext cx="781" cy="19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prstDash val="sysDot"/>
                  <a:tailEnd type="arrow" w="med" len="med"/>
                </a:ln>
              </p:spPr>
              <p:style>
                <a:lnRef idx="1">
                  <a:schemeClr val="accent5"/>
                </a:lnRef>
                <a:fillRef idx="0">
                  <a:schemeClr val="accent5"/>
                </a:fillRef>
                <a:effectRef idx="0">
                  <a:schemeClr val="accent5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组合 10"/>
            <p:cNvGrpSpPr/>
            <p:nvPr/>
          </p:nvGrpSpPr>
          <p:grpSpPr>
            <a:xfrm rot="10800000">
              <a:off x="6476" y="5275"/>
              <a:ext cx="3587" cy="2668"/>
              <a:chOff x="10695" y="681"/>
              <a:chExt cx="3587" cy="2668"/>
            </a:xfrm>
          </p:grpSpPr>
          <p:cxnSp>
            <p:nvCxnSpPr>
              <p:cNvPr id="12" name="直接箭头连接符 11"/>
              <p:cNvCxnSpPr/>
              <p:nvPr>
                <p:custDataLst>
                  <p:tags r:id="rId5"/>
                </p:custDataLst>
              </p:nvPr>
            </p:nvCxnSpPr>
            <p:spPr>
              <a:xfrm flipV="1">
                <a:off x="10695" y="3328"/>
                <a:ext cx="596" cy="21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lgDash"/>
                <a:tailEnd type="arrow" w="med" len="med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3" name="直接箭头连接符 12"/>
              <p:cNvCxnSpPr/>
              <p:nvPr>
                <p:custDataLst>
                  <p:tags r:id="rId6"/>
                </p:custDataLst>
              </p:nvPr>
            </p:nvCxnSpPr>
            <p:spPr>
              <a:xfrm flipV="1">
                <a:off x="11360" y="1686"/>
                <a:ext cx="1648" cy="45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lgDash"/>
                <a:tailEnd type="arrow" w="med" len="med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4" name="直接箭头连接符 13"/>
              <p:cNvCxnSpPr/>
              <p:nvPr>
                <p:custDataLst>
                  <p:tags r:id="rId7"/>
                </p:custDataLst>
              </p:nvPr>
            </p:nvCxnSpPr>
            <p:spPr>
              <a:xfrm flipV="1">
                <a:off x="11360" y="1813"/>
                <a:ext cx="0" cy="1496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lgDash"/>
                <a:tailEnd type="arrow" w="med" len="med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5" name="直接箭头连接符 14"/>
              <p:cNvCxnSpPr/>
              <p:nvPr>
                <p:custDataLst>
                  <p:tags r:id="rId8"/>
                </p:custDataLst>
              </p:nvPr>
            </p:nvCxnSpPr>
            <p:spPr>
              <a:xfrm flipH="1" flipV="1">
                <a:off x="13071" y="696"/>
                <a:ext cx="7" cy="1053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lgDash"/>
                <a:tailEnd type="arrow" w="med" len="med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6" name="直接箭头连接符 15"/>
              <p:cNvCxnSpPr/>
              <p:nvPr>
                <p:custDataLst>
                  <p:tags r:id="rId9"/>
                </p:custDataLst>
              </p:nvPr>
            </p:nvCxnSpPr>
            <p:spPr>
              <a:xfrm flipV="1">
                <a:off x="13071" y="681"/>
                <a:ext cx="1211" cy="39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lgDash"/>
                <a:tailEnd type="arrow" w="med" len="med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文本框 71"/>
              <p:cNvSpPr txBox="1"/>
              <p:nvPr/>
            </p:nvSpPr>
            <p:spPr>
              <a:xfrm>
                <a:off x="306705" y="2981325"/>
                <a:ext cx="1490345" cy="36830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𝑎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) 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𝜑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𝑑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0</m:t>
                    </m:r>
                  </m:oMath>
                </a14:m>
                <a:r>
                  <a:rPr lang="zh-CN" altLang="en-US">
                    <a:latin typeface="宋体" panose="02010600030101010101" pitchFamily="2" charset="-122"/>
                    <a:ea typeface="宋体" panose="02010600030101010101" pitchFamily="2" charset="-122"/>
                    <a:cs typeface="Cambria Math" panose="02040503050406030204" charset="0"/>
                  </a:rPr>
                  <a:t>时</a:t>
                </a:r>
                <a:endParaRPr lang="zh-CN" altLang="en-US">
                  <a:latin typeface="宋体" panose="02010600030101010101" pitchFamily="2" charset="-122"/>
                  <a:ea typeface="宋体" panose="02010600030101010101" pitchFamily="2" charset="-122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72" name="文本框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705" y="2981325"/>
                <a:ext cx="1490345" cy="368300"/>
              </a:xfrm>
              <a:prstGeom prst="rect">
                <a:avLst/>
              </a:prstGeom>
              <a:blipFill rotWithShape="1">
                <a:blip r:embed="rId10"/>
                <a:stretch>
                  <a:fillRect r="-15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2330450" y="0"/>
            <a:ext cx="6990080" cy="6858000"/>
            <a:chOff x="3670" y="0"/>
            <a:chExt cx="11008" cy="10800"/>
          </a:xfrm>
        </p:grpSpPr>
        <p:pic>
          <p:nvPicPr>
            <p:cNvPr id="4" name="图片 3" descr="D:/BaiduSyncdisk/论文&amp;课题组/0-0-003论文-Network_effect/202404版本实证/经济学季刊/经济学季刊刊用修改/2024-00108_数据/2024-00108-复现代码及数据/本文主要回归和模拟部分-stata/图1-b.png图1-b"/>
            <p:cNvPicPr>
              <a:picLocks noChangeAspect="1"/>
            </p:cNvPicPr>
            <p:nvPr/>
          </p:nvPicPr>
          <p:blipFill>
            <a:blip r:embed="rId1"/>
            <a:srcRect l="5" r="5"/>
            <a:stretch>
              <a:fillRect/>
            </a:stretch>
          </p:blipFill>
          <p:spPr>
            <a:xfrm>
              <a:off x="3670" y="0"/>
              <a:ext cx="11009" cy="10800"/>
            </a:xfrm>
            <a:prstGeom prst="rect">
              <a:avLst/>
            </a:prstGeom>
          </p:spPr>
        </p:pic>
        <p:cxnSp>
          <p:nvCxnSpPr>
            <p:cNvPr id="5" name="直接箭头连接符 4"/>
            <p:cNvCxnSpPr/>
            <p:nvPr>
              <p:custDataLst>
                <p:tags r:id="rId2"/>
              </p:custDataLst>
            </p:nvPr>
          </p:nvCxnSpPr>
          <p:spPr>
            <a:xfrm flipV="1">
              <a:off x="7761" y="6191"/>
              <a:ext cx="622" cy="1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ysDot"/>
              <a:tailEnd type="arrow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" name="直接箭头连接符 5"/>
            <p:cNvCxnSpPr/>
            <p:nvPr>
              <p:custDataLst>
                <p:tags r:id="rId3"/>
              </p:custDataLst>
            </p:nvPr>
          </p:nvCxnSpPr>
          <p:spPr>
            <a:xfrm>
              <a:off x="8303" y="4191"/>
              <a:ext cx="2028" cy="12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ysDot"/>
              <a:tailEnd type="arrow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" name="直接箭头连接符 6"/>
            <p:cNvCxnSpPr/>
            <p:nvPr>
              <p:custDataLst>
                <p:tags r:id="rId4"/>
              </p:custDataLst>
            </p:nvPr>
          </p:nvCxnSpPr>
          <p:spPr>
            <a:xfrm flipH="1" flipV="1">
              <a:off x="8362" y="4273"/>
              <a:ext cx="13" cy="187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ysDot"/>
              <a:tailEnd type="arrow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8" name="直接箭头连接符 7"/>
            <p:cNvCxnSpPr/>
            <p:nvPr>
              <p:custDataLst>
                <p:tags r:id="rId5"/>
              </p:custDataLst>
            </p:nvPr>
          </p:nvCxnSpPr>
          <p:spPr>
            <a:xfrm flipV="1">
              <a:off x="10331" y="801"/>
              <a:ext cx="13" cy="3459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ysDot"/>
              <a:tailEnd type="arrow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9" name="直接箭头连接符 8"/>
            <p:cNvCxnSpPr/>
            <p:nvPr>
              <p:custDataLst>
                <p:tags r:id="rId6"/>
              </p:custDataLst>
            </p:nvPr>
          </p:nvCxnSpPr>
          <p:spPr>
            <a:xfrm flipV="1">
              <a:off x="10344" y="766"/>
              <a:ext cx="3577" cy="35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ysDot"/>
              <a:tailEnd type="arrow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文本框 72"/>
              <p:cNvSpPr txBox="1"/>
              <p:nvPr/>
            </p:nvSpPr>
            <p:spPr>
              <a:xfrm>
                <a:off x="158750" y="2713355"/>
                <a:ext cx="1736090" cy="36830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𝑏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) 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𝜑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𝑑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𝜑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𝑑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zh-CN" altLang="en-US">
                    <a:latin typeface="宋体" panose="02010600030101010101" pitchFamily="2" charset="-122"/>
                    <a:ea typeface="宋体" panose="02010600030101010101" pitchFamily="2" charset="-122"/>
                    <a:cs typeface="Cambria Math" panose="02040503050406030204" charset="0"/>
                  </a:rPr>
                  <a:t>时</a:t>
                </a:r>
                <a:endParaRPr lang="zh-CN" altLang="en-US">
                  <a:latin typeface="宋体" panose="02010600030101010101" pitchFamily="2" charset="-122"/>
                  <a:ea typeface="宋体" panose="02010600030101010101" pitchFamily="2" charset="-122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73" name="文本框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750" y="2713355"/>
                <a:ext cx="1736090" cy="368300"/>
              </a:xfrm>
              <a:prstGeom prst="rect">
                <a:avLst/>
              </a:prstGeom>
              <a:blipFill rotWithShape="1">
                <a:blip r:embed="rId7"/>
                <a:stretch>
                  <a:fillRect r="-13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8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510530" y="6384290"/>
            <a:ext cx="23431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charset="-122"/>
                <a:ea typeface="仿宋" panose="02010609060101010101" charset="-122"/>
              </a:rPr>
              <a:t>图</a:t>
            </a:r>
            <a:r>
              <a: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charset="-122"/>
                <a:ea typeface="仿宋" panose="02010609060101010101" charset="-122"/>
              </a:rPr>
              <a:t>1</a:t>
            </a:r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charset="-122"/>
                <a:ea typeface="仿宋" panose="02010609060101010101" charset="-122"/>
              </a:rPr>
              <a:t>最终呈现形式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charset="-122"/>
              <a:ea typeface="仿宋" panose="02010609060101010101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64465" y="210185"/>
            <a:ext cx="10790555" cy="5526405"/>
            <a:chOff x="259" y="331"/>
            <a:chExt cx="16993" cy="8703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2" name="文本框 71"/>
                <p:cNvSpPr txBox="1"/>
                <p:nvPr/>
              </p:nvSpPr>
              <p:spPr>
                <a:xfrm>
                  <a:off x="3665" y="8454"/>
                  <a:ext cx="2347" cy="580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(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𝑎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) 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𝜑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𝑑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0</m:t>
                      </m:r>
                    </m:oMath>
                  </a14:m>
                  <a:r>
                    <a:rPr lang="zh-CN" altLang="en-US">
                      <a:latin typeface="宋体" panose="02010600030101010101" pitchFamily="2" charset="-122"/>
                      <a:ea typeface="宋体" panose="02010600030101010101" pitchFamily="2" charset="-122"/>
                      <a:cs typeface="Cambria Math" panose="02040503050406030204" charset="0"/>
                    </a:rPr>
                    <a:t>时</a:t>
                  </a:r>
                  <a:endParaRPr lang="zh-CN" altLang="en-US">
                    <a:latin typeface="宋体" panose="02010600030101010101" pitchFamily="2" charset="-122"/>
                    <a:ea typeface="宋体" panose="02010600030101010101" pitchFamily="2" charset="-122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72" name="文本框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65" y="8454"/>
                  <a:ext cx="2347" cy="580"/>
                </a:xfrm>
                <a:prstGeom prst="rect">
                  <a:avLst/>
                </a:prstGeom>
                <a:blipFill rotWithShape="1">
                  <a:blip r:embed="rId1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3" name="文本框 72"/>
                <p:cNvSpPr txBox="1"/>
                <p:nvPr/>
              </p:nvSpPr>
              <p:spPr>
                <a:xfrm>
                  <a:off x="12802" y="8454"/>
                  <a:ext cx="2734" cy="580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(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𝑏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) 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𝜑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𝑑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𝜑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𝑑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∗</m:t>
                          </m:r>
                        </m:sup>
                      </m:sSup>
                    </m:oMath>
                  </a14:m>
                  <a:r>
                    <a:rPr lang="zh-CN" altLang="en-US">
                      <a:latin typeface="宋体" panose="02010600030101010101" pitchFamily="2" charset="-122"/>
                      <a:ea typeface="宋体" panose="02010600030101010101" pitchFamily="2" charset="-122"/>
                      <a:cs typeface="Cambria Math" panose="02040503050406030204" charset="0"/>
                    </a:rPr>
                    <a:t>时</a:t>
                  </a:r>
                  <a:endParaRPr lang="zh-CN" altLang="en-US">
                    <a:latin typeface="宋体" panose="02010600030101010101" pitchFamily="2" charset="-122"/>
                    <a:ea typeface="宋体" panose="02010600030101010101" pitchFamily="2" charset="-122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73" name="文本框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802" y="8454"/>
                  <a:ext cx="2734" cy="580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" name="组合 2"/>
            <p:cNvGrpSpPr/>
            <p:nvPr/>
          </p:nvGrpSpPr>
          <p:grpSpPr>
            <a:xfrm>
              <a:off x="8834" y="449"/>
              <a:ext cx="8419" cy="8005"/>
              <a:chOff x="4022" y="191"/>
              <a:chExt cx="10631" cy="10154"/>
            </a:xfrm>
          </p:grpSpPr>
          <p:pic>
            <p:nvPicPr>
              <p:cNvPr id="4" name="图片 3" descr="D:/BaiduSyncdisk/论文&amp;课题组/0-0-003论文-Network_effect/202404版本实证/经济学季刊/经济学季刊刊用修改/2024-00108_数据/2024-00108-复现代码及数据/本文主要回归和模拟部分-stata/图1-b.png图1-b"/>
              <p:cNvPicPr>
                <a:picLocks noChangeAspect="1"/>
              </p:cNvPicPr>
              <p:nvPr/>
            </p:nvPicPr>
            <p:blipFill>
              <a:blip r:embed="rId3"/>
              <a:srcRect l="3210" t="1767" r="235" b="4212"/>
              <a:stretch>
                <a:fillRect/>
              </a:stretch>
            </p:blipFill>
            <p:spPr>
              <a:xfrm>
                <a:off x="4022" y="191"/>
                <a:ext cx="10631" cy="10154"/>
              </a:xfrm>
              <a:prstGeom prst="rect">
                <a:avLst/>
              </a:prstGeom>
            </p:spPr>
          </p:pic>
          <p:cxnSp>
            <p:nvCxnSpPr>
              <p:cNvPr id="5" name="直接箭头连接符 4"/>
              <p:cNvCxnSpPr/>
              <p:nvPr>
                <p:custDataLst>
                  <p:tags r:id="rId4"/>
                </p:custDataLst>
              </p:nvPr>
            </p:nvCxnSpPr>
            <p:spPr>
              <a:xfrm flipV="1">
                <a:off x="7761" y="6191"/>
                <a:ext cx="622" cy="1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ysDot"/>
                <a:tailEnd type="arrow" w="med" len="med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6" name="直接箭头连接符 5"/>
              <p:cNvCxnSpPr/>
              <p:nvPr>
                <p:custDataLst>
                  <p:tags r:id="rId5"/>
                </p:custDataLst>
              </p:nvPr>
            </p:nvCxnSpPr>
            <p:spPr>
              <a:xfrm>
                <a:off x="8303" y="4191"/>
                <a:ext cx="2028" cy="12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ysDot"/>
                <a:tailEnd type="arrow" w="med" len="med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7" name="直接箭头连接符 6"/>
              <p:cNvCxnSpPr/>
              <p:nvPr>
                <p:custDataLst>
                  <p:tags r:id="rId6"/>
                </p:custDataLst>
              </p:nvPr>
            </p:nvCxnSpPr>
            <p:spPr>
              <a:xfrm flipH="1" flipV="1">
                <a:off x="8362" y="4273"/>
                <a:ext cx="13" cy="187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ysDot"/>
                <a:tailEnd type="arrow" w="med" len="med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8" name="直接箭头连接符 7"/>
              <p:cNvCxnSpPr/>
              <p:nvPr>
                <p:custDataLst>
                  <p:tags r:id="rId7"/>
                </p:custDataLst>
              </p:nvPr>
            </p:nvCxnSpPr>
            <p:spPr>
              <a:xfrm flipV="1">
                <a:off x="10331" y="801"/>
                <a:ext cx="13" cy="3459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ysDot"/>
                <a:tailEnd type="arrow" w="med" len="med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9" name="直接箭头连接符 8"/>
              <p:cNvCxnSpPr/>
              <p:nvPr>
                <p:custDataLst>
                  <p:tags r:id="rId8"/>
                </p:custDataLst>
              </p:nvPr>
            </p:nvCxnSpPr>
            <p:spPr>
              <a:xfrm flipV="1">
                <a:off x="10344" y="766"/>
                <a:ext cx="3577" cy="35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ysDot"/>
                <a:tailEnd type="arrow" w="med" len="med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>
              <a:grpSpLocks noChangeAspect="1"/>
            </p:cNvGrpSpPr>
            <p:nvPr/>
          </p:nvGrpSpPr>
          <p:grpSpPr>
            <a:xfrm>
              <a:off x="259" y="331"/>
              <a:ext cx="8419" cy="8003"/>
              <a:chOff x="3975" y="148"/>
              <a:chExt cx="10645" cy="10119"/>
            </a:xfrm>
          </p:grpSpPr>
          <p:grpSp>
            <p:nvGrpSpPr>
              <p:cNvPr id="17" name="组合 16"/>
              <p:cNvGrpSpPr/>
              <p:nvPr/>
            </p:nvGrpSpPr>
            <p:grpSpPr>
              <a:xfrm rot="0">
                <a:off x="3975" y="148"/>
                <a:ext cx="10645" cy="10119"/>
                <a:chOff x="4022" y="150"/>
                <a:chExt cx="10501" cy="10119"/>
              </a:xfrm>
            </p:grpSpPr>
            <p:pic>
              <p:nvPicPr>
                <p:cNvPr id="11" name="图片 10" descr="D:/BaiduSyncdisk/论文&amp;课题组/0-0-003论文-Network_effect/202404版本实证/经济学季刊/经济学季刊刊用修改/2024-00108_数据/2024-00108-复现代码及数据/本文主要回归和模拟部分-stata/图1-a.png图1-a"/>
                <p:cNvPicPr>
                  <a:picLocks noChangeAspect="1"/>
                </p:cNvPicPr>
                <p:nvPr/>
              </p:nvPicPr>
              <p:blipFill>
                <a:blip r:embed="rId9"/>
                <a:srcRect l="1922" t="1375" r="836" b="4922"/>
                <a:stretch>
                  <a:fillRect/>
                </a:stretch>
              </p:blipFill>
              <p:spPr>
                <a:xfrm>
                  <a:off x="4022" y="150"/>
                  <a:ext cx="10501" cy="10119"/>
                </a:xfrm>
                <a:prstGeom prst="rect">
                  <a:avLst/>
                </a:prstGeom>
              </p:spPr>
            </p:pic>
            <p:grpSp>
              <p:nvGrpSpPr>
                <p:cNvPr id="12" name="组合 11"/>
                <p:cNvGrpSpPr/>
                <p:nvPr/>
              </p:nvGrpSpPr>
              <p:grpSpPr>
                <a:xfrm>
                  <a:off x="10664" y="696"/>
                  <a:ext cx="3188" cy="2549"/>
                  <a:chOff x="10664" y="696"/>
                  <a:chExt cx="3188" cy="2549"/>
                </a:xfrm>
              </p:grpSpPr>
              <p:cxnSp>
                <p:nvCxnSpPr>
                  <p:cNvPr id="13" name="直接箭头连接符 12"/>
                  <p:cNvCxnSpPr/>
                  <p:nvPr/>
                </p:nvCxnSpPr>
                <p:spPr>
                  <a:xfrm>
                    <a:off x="10664" y="3237"/>
                    <a:ext cx="681" cy="8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prstDash val="sysDot"/>
                    <a:tailEnd type="arrow" w="med" len="med"/>
                  </a:ln>
                </p:spPr>
                <p:style>
                  <a:lnRef idx="1">
                    <a:schemeClr val="accent5"/>
                  </a:lnRef>
                  <a:fillRef idx="0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直接箭头连接符 13"/>
                  <p:cNvCxnSpPr/>
                  <p:nvPr>
                    <p:custDataLst>
                      <p:tags r:id="rId10"/>
                    </p:custDataLst>
                  </p:nvPr>
                </p:nvCxnSpPr>
                <p:spPr>
                  <a:xfrm flipV="1">
                    <a:off x="11345" y="1382"/>
                    <a:ext cx="1718" cy="64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prstDash val="sysDot"/>
                    <a:tailEnd type="arrow" w="med" len="med"/>
                  </a:ln>
                </p:spPr>
                <p:style>
                  <a:lnRef idx="1">
                    <a:schemeClr val="accent5"/>
                  </a:lnRef>
                  <a:fillRef idx="0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直接箭头连接符 14"/>
                  <p:cNvCxnSpPr/>
                  <p:nvPr/>
                </p:nvCxnSpPr>
                <p:spPr>
                  <a:xfrm flipH="1" flipV="1">
                    <a:off x="11335" y="1518"/>
                    <a:ext cx="18" cy="1600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prstDash val="sysDot"/>
                    <a:tailEnd type="arrow" w="med" len="med"/>
                  </a:ln>
                </p:spPr>
                <p:style>
                  <a:lnRef idx="1">
                    <a:schemeClr val="accent5"/>
                  </a:lnRef>
                  <a:fillRef idx="0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直接箭头连接符 15"/>
                  <p:cNvCxnSpPr/>
                  <p:nvPr>
                    <p:custDataLst>
                      <p:tags r:id="rId11"/>
                    </p:custDataLst>
                  </p:nvPr>
                </p:nvCxnSpPr>
                <p:spPr>
                  <a:xfrm flipV="1">
                    <a:off x="13070" y="696"/>
                    <a:ext cx="1" cy="705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prstDash val="sysDot"/>
                    <a:tailEnd type="arrow" w="med" len="med"/>
                  </a:ln>
                </p:spPr>
                <p:style>
                  <a:lnRef idx="1">
                    <a:schemeClr val="accent5"/>
                  </a:lnRef>
                  <a:fillRef idx="0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直接箭头连接符 17"/>
                  <p:cNvCxnSpPr/>
                  <p:nvPr>
                    <p:custDataLst>
                      <p:tags r:id="rId12"/>
                    </p:custDataLst>
                  </p:nvPr>
                </p:nvCxnSpPr>
                <p:spPr>
                  <a:xfrm flipV="1">
                    <a:off x="13071" y="701"/>
                    <a:ext cx="781" cy="19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prstDash val="sysDot"/>
                    <a:tailEnd type="arrow" w="med" len="med"/>
                  </a:ln>
                </p:spPr>
                <p:style>
                  <a:lnRef idx="1">
                    <a:schemeClr val="accent5"/>
                  </a:lnRef>
                  <a:fillRef idx="0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9" name="组合 18"/>
              <p:cNvGrpSpPr/>
              <p:nvPr/>
            </p:nvGrpSpPr>
            <p:grpSpPr>
              <a:xfrm rot="10800000">
                <a:off x="6476" y="5275"/>
                <a:ext cx="3587" cy="2668"/>
                <a:chOff x="10695" y="681"/>
                <a:chExt cx="3587" cy="2668"/>
              </a:xfrm>
            </p:grpSpPr>
            <p:cxnSp>
              <p:nvCxnSpPr>
                <p:cNvPr id="20" name="直接箭头连接符 19"/>
                <p:cNvCxnSpPr/>
                <p:nvPr>
                  <p:custDataLst>
                    <p:tags r:id="rId13"/>
                  </p:custDataLst>
                </p:nvPr>
              </p:nvCxnSpPr>
              <p:spPr>
                <a:xfrm flipV="1">
                  <a:off x="10695" y="3328"/>
                  <a:ext cx="596" cy="21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prstDash val="lgDash"/>
                  <a:tailEnd type="arrow" w="med" len="med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箭头连接符 20"/>
                <p:cNvCxnSpPr/>
                <p:nvPr>
                  <p:custDataLst>
                    <p:tags r:id="rId14"/>
                  </p:custDataLst>
                </p:nvPr>
              </p:nvCxnSpPr>
              <p:spPr>
                <a:xfrm flipV="1">
                  <a:off x="11360" y="1686"/>
                  <a:ext cx="1648" cy="45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prstDash val="lgDash"/>
                  <a:tailEnd type="arrow" w="med" len="med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接箭头连接符 21"/>
                <p:cNvCxnSpPr/>
                <p:nvPr>
                  <p:custDataLst>
                    <p:tags r:id="rId15"/>
                  </p:custDataLst>
                </p:nvPr>
              </p:nvCxnSpPr>
              <p:spPr>
                <a:xfrm flipV="1">
                  <a:off x="11360" y="1813"/>
                  <a:ext cx="0" cy="1496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prstDash val="lgDash"/>
                  <a:tailEnd type="arrow" w="med" len="med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箭头连接符 22"/>
                <p:cNvCxnSpPr/>
                <p:nvPr>
                  <p:custDataLst>
                    <p:tags r:id="rId16"/>
                  </p:custDataLst>
                </p:nvPr>
              </p:nvCxnSpPr>
              <p:spPr>
                <a:xfrm flipH="1" flipV="1">
                  <a:off x="13071" y="696"/>
                  <a:ext cx="7" cy="1053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prstDash val="lgDash"/>
                  <a:tailEnd type="arrow" w="med" len="med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接箭头连接符 23"/>
                <p:cNvCxnSpPr/>
                <p:nvPr>
                  <p:custDataLst>
                    <p:tags r:id="rId17"/>
                  </p:custDataLst>
                </p:nvPr>
              </p:nvCxnSpPr>
              <p:spPr>
                <a:xfrm flipV="1">
                  <a:off x="13071" y="681"/>
                  <a:ext cx="1211" cy="39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prstDash val="lgDash"/>
                  <a:tailEnd type="arrow" w="med" len="med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COMMONDATA" val="eyJoZGlkIjoiNmIwZjNlODA0Mzk4MDEyZjViYjA0MWNmNmRhMTU5OGQifQ=="/>
  <p:tag name="commondata" val="eyJoZGlkIjoiMmQwOTFmZWFjYWFkNzkwODAzNjExMmY4YzQ0Njk3NGIifQ==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WPS 演示</Application>
  <PresentationFormat>宽屏</PresentationFormat>
  <Paragraphs>10</Paragraphs>
  <Slides>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3" baseType="lpstr">
      <vt:lpstr>Arial</vt:lpstr>
      <vt:lpstr>宋体</vt:lpstr>
      <vt:lpstr>Wingdings</vt:lpstr>
      <vt:lpstr>Wingdings</vt:lpstr>
      <vt:lpstr>Cambria Math</vt:lpstr>
      <vt:lpstr>仿宋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郭凤娟</cp:lastModifiedBy>
  <cp:revision>186</cp:revision>
  <dcterms:created xsi:type="dcterms:W3CDTF">2019-06-19T02:08:00Z</dcterms:created>
  <dcterms:modified xsi:type="dcterms:W3CDTF">2024-12-12T09:02:06Z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0712A16188B341E08FCE3C8406A611EE_13</vt:lpwstr>
  </property>
</Properties>
</file>